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0" r:id="rId5"/>
    <p:sldId id="260" r:id="rId6"/>
    <p:sldId id="281" r:id="rId7"/>
    <p:sldId id="261" r:id="rId8"/>
    <p:sldId id="283" r:id="rId9"/>
    <p:sldId id="263" r:id="rId10"/>
    <p:sldId id="262" r:id="rId11"/>
    <p:sldId id="284" r:id="rId12"/>
    <p:sldId id="265" r:id="rId13"/>
    <p:sldId id="282" r:id="rId14"/>
    <p:sldId id="266" r:id="rId15"/>
    <p:sldId id="267" r:id="rId16"/>
    <p:sldId id="285" r:id="rId17"/>
    <p:sldId id="286" r:id="rId18"/>
    <p:sldId id="269" r:id="rId19"/>
    <p:sldId id="270" r:id="rId20"/>
    <p:sldId id="271" r:id="rId21"/>
    <p:sldId id="287" r:id="rId22"/>
    <p:sldId id="272" r:id="rId23"/>
    <p:sldId id="275" r:id="rId24"/>
    <p:sldId id="288" r:id="rId25"/>
    <p:sldId id="276" r:id="rId26"/>
    <p:sldId id="289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Juri\осенняя Нарва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52377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484784"/>
          </a:xfrm>
        </p:spPr>
        <p:txBody>
          <a:bodyPr/>
          <a:lstStyle/>
          <a:p>
            <a:r>
              <a:rPr lang="ru-RU" dirty="0" smtClean="0"/>
              <a:t>Творческий проект</a:t>
            </a:r>
            <a:br>
              <a:rPr lang="ru-RU" dirty="0" smtClean="0"/>
            </a:br>
            <a:r>
              <a:rPr lang="ru-RU" dirty="0" smtClean="0"/>
              <a:t>Юлии </a:t>
            </a:r>
            <a:r>
              <a:rPr lang="ru-RU" dirty="0" err="1" smtClean="0"/>
              <a:t>Буссел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sz="3200" b="1" dirty="0" smtClean="0">
                <a:latin typeface="+mj-lt"/>
              </a:rPr>
              <a:t>Нарва в поэзии</a:t>
            </a:r>
            <a:r>
              <a:rPr lang="en-US" sz="3200" b="1" dirty="0" smtClean="0">
                <a:latin typeface="+mj-lt"/>
              </a:rPr>
              <a:t>  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00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Остров </a:t>
            </a:r>
            <a:r>
              <a:rPr lang="ru-RU" dirty="0" err="1" smtClean="0"/>
              <a:t>Кренгольм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user\Desktop\Juri\волопад1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3342"/>
            <a:ext cx="4080438" cy="35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Juri\кренгольм 1.bmp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38" y="764704"/>
            <a:ext cx="3709645" cy="36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0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Вера Свечина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4857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/>
              <a:t>Осень на </a:t>
            </a:r>
            <a:r>
              <a:rPr lang="ru-RU" sz="3200" b="1" dirty="0" err="1"/>
              <a:t>Кренгольме</a:t>
            </a:r>
            <a:endParaRPr lang="ru-RU" sz="3200" b="1" dirty="0"/>
          </a:p>
          <a:p>
            <a:pPr marL="45720" indent="0">
              <a:buNone/>
            </a:pPr>
            <a:r>
              <a:rPr lang="ru-RU" sz="2800" dirty="0"/>
              <a:t>Какая осень нынче на </a:t>
            </a:r>
            <a:r>
              <a:rPr lang="ru-RU" sz="2800" dirty="0" err="1"/>
              <a:t>Кренгольме</a:t>
            </a:r>
            <a:r>
              <a:rPr lang="ru-RU" sz="2800" dirty="0"/>
              <a:t>!</a:t>
            </a:r>
            <a:br>
              <a:rPr lang="ru-RU" sz="2800" dirty="0"/>
            </a:br>
            <a:r>
              <a:rPr lang="ru-RU" sz="2800" dirty="0"/>
              <a:t>Какая осень... Только кто ей рад?</a:t>
            </a:r>
            <a:br>
              <a:rPr lang="ru-RU" sz="2800" dirty="0"/>
            </a:br>
            <a:r>
              <a:rPr lang="ru-RU" sz="2800" dirty="0"/>
              <a:t>Здесь дух живёт станков </a:t>
            </a:r>
            <a:r>
              <a:rPr lang="ru-RU" sz="2800" dirty="0" err="1"/>
              <a:t>многоигольных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стен разбитых безотрадный взгляд.</a:t>
            </a:r>
          </a:p>
          <a:p>
            <a:pPr marL="45720" indent="0">
              <a:buNone/>
            </a:pPr>
            <a:r>
              <a:rPr lang="ru-RU" sz="2800" dirty="0" smtClean="0"/>
              <a:t>Сухие </a:t>
            </a:r>
            <a:r>
              <a:rPr lang="ru-RU" sz="2800" dirty="0"/>
              <a:t>русла нарвских водопадов,</a:t>
            </a:r>
            <a:br>
              <a:rPr lang="ru-RU" sz="2800" dirty="0"/>
            </a:br>
            <a:r>
              <a:rPr lang="ru-RU" sz="2800" dirty="0"/>
              <a:t>Как им под стать прогнившие мосты –</a:t>
            </a:r>
            <a:br>
              <a:rPr lang="ru-RU" sz="2800" dirty="0"/>
            </a:br>
            <a:r>
              <a:rPr lang="ru-RU" sz="2800" dirty="0"/>
              <a:t>Теперь всё это никому не надо...</a:t>
            </a:r>
            <a:br>
              <a:rPr lang="ru-RU" sz="2800" dirty="0"/>
            </a:br>
            <a:r>
              <a:rPr lang="ru-RU" sz="2800" dirty="0"/>
              <a:t>Гоняет осень по двору листы.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694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104320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Старая Нарва </a:t>
            </a:r>
            <a:endParaRPr lang="ru-RU" dirty="0"/>
          </a:p>
        </p:txBody>
      </p:sp>
      <p:pic>
        <p:nvPicPr>
          <p:cNvPr id="10242" name="Picture 2" descr="C:\Users\user\Desktop\Juri\Старая Нарва1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7"/>
            <a:ext cx="4104456" cy="557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Juri\Старая Нарва2.bmp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5080"/>
            <a:ext cx="3456384" cy="43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1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Аполлон Коринфский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6400800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000" b="1" dirty="0" smtClean="0"/>
              <a:t>В </a:t>
            </a:r>
            <a:r>
              <a:rPr lang="ru-RU" sz="3000" b="1" dirty="0"/>
              <a:t>эстонском краю</a:t>
            </a:r>
          </a:p>
          <a:p>
            <a:pPr marL="45720" indent="0">
              <a:buNone/>
            </a:pPr>
            <a:r>
              <a:rPr lang="ru-RU" sz="2800" dirty="0"/>
              <a:t>Кровли поросшие мхом</a:t>
            </a:r>
            <a:br>
              <a:rPr lang="ru-RU" sz="2800" dirty="0"/>
            </a:br>
            <a:r>
              <a:rPr lang="ru-RU" sz="2800" dirty="0"/>
              <a:t>Башни зубчатой стены</a:t>
            </a:r>
            <a:br>
              <a:rPr lang="ru-RU" sz="2800" dirty="0"/>
            </a:br>
            <a:r>
              <a:rPr lang="ru-RU" sz="2800" dirty="0"/>
              <a:t>Веют загадочным </a:t>
            </a:r>
            <a:r>
              <a:rPr lang="ru-RU" sz="2800" dirty="0" smtClean="0"/>
              <a:t>вздохом</a:t>
            </a:r>
            <a:br>
              <a:rPr lang="ru-RU" sz="2800" dirty="0" smtClean="0"/>
            </a:br>
            <a:r>
              <a:rPr lang="ru-RU" sz="2800" dirty="0" smtClean="0"/>
              <a:t>Былью </a:t>
            </a:r>
            <a:r>
              <a:rPr lang="ru-RU" sz="2800" dirty="0"/>
              <a:t>седой старины…</a:t>
            </a: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Над </a:t>
            </a:r>
            <a:r>
              <a:rPr lang="ru-RU" sz="2800" dirty="0"/>
              <a:t>головами </a:t>
            </a:r>
            <a:r>
              <a:rPr lang="ru-RU" sz="2800" dirty="0" smtClean="0"/>
              <a:t>балконы</a:t>
            </a:r>
            <a:br>
              <a:rPr lang="ru-RU" sz="2800" dirty="0" smtClean="0"/>
            </a:br>
            <a:r>
              <a:rPr lang="ru-RU" sz="2800" dirty="0" smtClean="0"/>
              <a:t>виснут </a:t>
            </a:r>
            <a:r>
              <a:rPr lang="ru-RU" sz="2800" dirty="0"/>
              <a:t>с обеих </a:t>
            </a:r>
            <a:r>
              <a:rPr lang="ru-RU" sz="2800" dirty="0" smtClean="0"/>
              <a:t>сторон</a:t>
            </a:r>
            <a:br>
              <a:rPr lang="ru-RU" sz="2800" dirty="0" smtClean="0"/>
            </a:br>
            <a:r>
              <a:rPr lang="ru-RU" sz="2800" dirty="0" smtClean="0"/>
              <a:t>Ратуша…кирка</a:t>
            </a:r>
            <a:r>
              <a:rPr lang="ru-RU" sz="2800" dirty="0"/>
              <a:t>… </a:t>
            </a:r>
            <a:r>
              <a:rPr lang="ru-RU" sz="2800" dirty="0" smtClean="0"/>
              <a:t>колонны</a:t>
            </a:r>
            <a:br>
              <a:rPr lang="ru-RU" sz="2800" dirty="0" smtClean="0"/>
            </a:br>
            <a:r>
              <a:rPr lang="ru-RU" sz="2800" dirty="0" smtClean="0"/>
              <a:t>Стиль </a:t>
            </a:r>
            <a:r>
              <a:rPr lang="ru-RU" sz="2800" dirty="0"/>
              <a:t>допетровских времен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64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Ратуша</a:t>
            </a:r>
            <a:endParaRPr lang="ru-RU" dirty="0"/>
          </a:p>
        </p:txBody>
      </p:sp>
      <p:pic>
        <p:nvPicPr>
          <p:cNvPr id="11266" name="Picture 2" descr="C:\Users\user\Desktop\Juri\ратуша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908720"/>
            <a:ext cx="4495318" cy="460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731520"/>
            <a:ext cx="396044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 smtClean="0"/>
              <a:t>Нарвская ратуша </a:t>
            </a:r>
            <a:r>
              <a:rPr lang="ru-RU" sz="2400" dirty="0" smtClean="0"/>
              <a:t>–</a:t>
            </a:r>
          </a:p>
          <a:p>
            <a:pPr marL="45720" indent="0">
              <a:buNone/>
            </a:pPr>
            <a:r>
              <a:rPr lang="ru-RU" sz="2800" dirty="0" smtClean="0"/>
              <a:t>Вторая половина 17 в.</a:t>
            </a:r>
          </a:p>
          <a:p>
            <a:pPr marL="45720" indent="0">
              <a:buNone/>
            </a:pPr>
            <a:r>
              <a:rPr lang="ru-RU" sz="2800" dirty="0" smtClean="0"/>
              <a:t>Архитектор </a:t>
            </a:r>
            <a:r>
              <a:rPr lang="ru-RU" sz="2800" dirty="0" err="1" smtClean="0"/>
              <a:t>Г.Тойфель</a:t>
            </a:r>
            <a:r>
              <a:rPr lang="ru-RU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80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Ратуша</a:t>
            </a:r>
            <a:endParaRPr lang="ru-RU" dirty="0"/>
          </a:p>
        </p:txBody>
      </p:sp>
      <p:pic>
        <p:nvPicPr>
          <p:cNvPr id="12290" name="Picture 2" descr="C:\Users\user\Desktop\Juri\крыльцо ратуши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8965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Juri\портал ратуши.bmp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6208"/>
            <a:ext cx="28765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1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Татьяна </a:t>
            </a:r>
            <a:r>
              <a:rPr lang="ru-RU" dirty="0" err="1" smtClean="0"/>
              <a:t>Зрянина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>
                <a:latin typeface="Trebuchet MS" panose="020B0603020202020204" pitchFamily="34" charset="0"/>
              </a:rPr>
              <a:t>Ратуша</a:t>
            </a:r>
          </a:p>
          <a:p>
            <a:pPr marL="45720" indent="0">
              <a:buNone/>
            </a:pPr>
            <a:r>
              <a:rPr lang="ru-RU" sz="2800" dirty="0" smtClean="0">
                <a:latin typeface="Trebuchet MS" panose="020B0603020202020204" pitchFamily="34" charset="0"/>
              </a:rPr>
              <a:t>Лёгкая</a:t>
            </a:r>
            <a:r>
              <a:rPr lang="ru-RU" sz="2800" dirty="0">
                <a:latin typeface="Trebuchet MS" panose="020B0603020202020204" pitchFamily="34" charset="0"/>
              </a:rPr>
              <a:t>,  сквозная,  совершенная,</a:t>
            </a:r>
            <a:br>
              <a:rPr lang="ru-RU" sz="2800" dirty="0">
                <a:latin typeface="Trebuchet MS" panose="020B0603020202020204" pitchFamily="34" charset="0"/>
              </a:rPr>
            </a:br>
            <a:r>
              <a:rPr lang="ru-RU" sz="2800" dirty="0">
                <a:latin typeface="Trebuchet MS" panose="020B0603020202020204" pitchFamily="34" charset="0"/>
              </a:rPr>
              <a:t/>
            </a:r>
            <a:br>
              <a:rPr lang="ru-RU" sz="2800" dirty="0">
                <a:latin typeface="Trebuchet MS" panose="020B0603020202020204" pitchFamily="34" charset="0"/>
              </a:rPr>
            </a:br>
            <a:r>
              <a:rPr lang="ru-RU" sz="2800" dirty="0">
                <a:latin typeface="Trebuchet MS" panose="020B0603020202020204" pitchFamily="34" charset="0"/>
              </a:rPr>
              <a:t>Устремленная  порывом ввысь</a:t>
            </a:r>
            <a:br>
              <a:rPr lang="ru-RU" sz="2800" dirty="0">
                <a:latin typeface="Trebuchet MS" panose="020B0603020202020204" pitchFamily="34" charset="0"/>
              </a:rPr>
            </a:br>
            <a:r>
              <a:rPr lang="ru-RU" sz="2800" dirty="0">
                <a:latin typeface="Trebuchet MS" panose="020B0603020202020204" pitchFamily="34" charset="0"/>
              </a:rPr>
              <a:t/>
            </a:r>
            <a:br>
              <a:rPr lang="ru-RU" sz="2800" dirty="0">
                <a:latin typeface="Trebuchet MS" panose="020B0603020202020204" pitchFamily="34" charset="0"/>
              </a:rPr>
            </a:br>
            <a:r>
              <a:rPr lang="ru-RU" sz="2800" dirty="0">
                <a:latin typeface="Trebuchet MS" panose="020B0603020202020204" pitchFamily="34" charset="0"/>
              </a:rPr>
              <a:t>Башенка  стоит – заворожённая,</a:t>
            </a:r>
            <a:br>
              <a:rPr lang="ru-RU" sz="2800" dirty="0">
                <a:latin typeface="Trebuchet MS" panose="020B0603020202020204" pitchFamily="34" charset="0"/>
              </a:rPr>
            </a:br>
            <a:r>
              <a:rPr lang="ru-RU" sz="2800" dirty="0">
                <a:latin typeface="Trebuchet MS" panose="020B0603020202020204" pitchFamily="34" charset="0"/>
              </a:rPr>
              <a:t/>
            </a:r>
            <a:br>
              <a:rPr lang="ru-RU" sz="2800" dirty="0">
                <a:latin typeface="Trebuchet MS" panose="020B0603020202020204" pitchFamily="34" charset="0"/>
              </a:rPr>
            </a:br>
            <a:r>
              <a:rPr lang="ru-RU" sz="2800" dirty="0">
                <a:latin typeface="Trebuchet MS" panose="020B0603020202020204" pitchFamily="34" charset="0"/>
              </a:rPr>
              <a:t>Линиями  схваченная мысль</a:t>
            </a:r>
          </a:p>
        </p:txBody>
      </p:sp>
    </p:spTree>
    <p:extLst>
      <p:ext uri="{BB962C8B-B14F-4D97-AF65-F5344CB8AC3E}">
        <p14:creationId xmlns:p14="http://schemas.microsoft.com/office/powerpoint/2010/main" val="76218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Игорь Северянин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5184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О, город древний! город шведский! </a:t>
            </a:r>
            <a:br>
              <a:rPr lang="ru-RU" sz="2400" dirty="0"/>
            </a:br>
            <a:r>
              <a:rPr lang="ru-RU" sz="2400" dirty="0"/>
              <a:t>Трудолюбивый и простой! </a:t>
            </a:r>
            <a:br>
              <a:rPr lang="ru-RU" sz="2400" dirty="0"/>
            </a:br>
            <a:r>
              <a:rPr lang="ru-RU" sz="2400" dirty="0"/>
              <a:t>Пленён твоей улыбкой детской </a:t>
            </a:r>
            <a:br>
              <a:rPr lang="ru-RU" sz="2400" dirty="0"/>
            </a:br>
            <a:r>
              <a:rPr lang="ru-RU" sz="2400" dirty="0"/>
              <a:t>И бородой твоей седой.</a:t>
            </a:r>
          </a:p>
          <a:p>
            <a:pPr marL="45720" indent="0">
              <a:buNone/>
            </a:pPr>
            <a:r>
              <a:rPr lang="ru-RU" sz="2400" dirty="0"/>
              <a:t>Твой облик дряхлого эстонца </a:t>
            </a:r>
            <a:br>
              <a:rPr lang="ru-RU" sz="2400" dirty="0"/>
            </a:br>
            <a:r>
              <a:rPr lang="ru-RU" sz="2400" dirty="0"/>
              <a:t>Душе поэта странно-мил. </a:t>
            </a:r>
            <a:br>
              <a:rPr lang="ru-RU" sz="2400" dirty="0"/>
            </a:br>
            <a:r>
              <a:rPr lang="ru-RU" sz="2400" dirty="0"/>
              <a:t>И твоего, о Нарва, солнца </a:t>
            </a:r>
            <a:br>
              <a:rPr lang="ru-RU" sz="2400" dirty="0"/>
            </a:br>
            <a:r>
              <a:rPr lang="ru-RU" sz="2400" dirty="0"/>
              <a:t>Никто на свете не затмил!</a:t>
            </a:r>
          </a:p>
          <a:p>
            <a:pPr marL="45720" indent="0">
              <a:buNone/>
            </a:pPr>
            <a:r>
              <a:rPr lang="ru-RU" sz="2400" dirty="0"/>
              <a:t>Твоя </a:t>
            </a:r>
            <a:r>
              <a:rPr lang="ru-RU" sz="2400" dirty="0" err="1"/>
              <a:t>стремглавная</a:t>
            </a:r>
            <a:r>
              <a:rPr lang="ru-RU" sz="2400" dirty="0"/>
              <a:t> </a:t>
            </a:r>
            <a:r>
              <a:rPr lang="ru-RU" sz="2400" dirty="0" err="1"/>
              <a:t>Нарова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Галопом скачет в </a:t>
            </a:r>
            <a:r>
              <a:rPr lang="ru-RU" sz="2400" dirty="0" err="1"/>
              <a:t>Гунгербург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/>
              <a:t>Косится на тебя сурово </a:t>
            </a:r>
            <a:br>
              <a:rPr lang="ru-RU" sz="2400" dirty="0"/>
            </a:br>
            <a:r>
              <a:rPr lang="ru-RU" sz="2400" dirty="0"/>
              <a:t>Завидующий Петербург.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437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Бастион Виктория</a:t>
            </a:r>
            <a:endParaRPr lang="ru-RU" dirty="0"/>
          </a:p>
        </p:txBody>
      </p:sp>
      <p:pic>
        <p:nvPicPr>
          <p:cNvPr id="14338" name="Picture 2" descr="C:\Users\user\Desktop\Juri\DSC-4798_1445431136_t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2011"/>
            <a:ext cx="370950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Juri\DSCN103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3375"/>
            <a:ext cx="3813424" cy="34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92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Казематы бастиона Виктория</a:t>
            </a:r>
            <a:endParaRPr lang="ru-RU" dirty="0"/>
          </a:p>
        </p:txBody>
      </p:sp>
      <p:pic>
        <p:nvPicPr>
          <p:cNvPr id="15362" name="Picture 2" descr="C:\Users\user\Desktop\Juri\35_145320498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491079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Juri\17_145320504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1341"/>
            <a:ext cx="2313795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8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3" y="476672"/>
            <a:ext cx="7453380" cy="4448785"/>
          </a:xfrm>
        </p:spPr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3795" y="5159179"/>
            <a:ext cx="6519138" cy="1698821"/>
          </a:xfrm>
        </p:spPr>
        <p:txBody>
          <a:bodyPr>
            <a:noAutofit/>
          </a:bodyPr>
          <a:lstStyle/>
          <a:p>
            <a:r>
              <a:rPr lang="ru-RU" sz="2800" dirty="0" smtClean="0"/>
              <a:t>С 21 сентября по 21 декабря </a:t>
            </a:r>
          </a:p>
          <a:p>
            <a:r>
              <a:rPr lang="ru-RU" sz="2800" dirty="0" smtClean="0"/>
              <a:t>Нарва - осенняя столица Эстонии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" y="213443"/>
            <a:ext cx="9144000" cy="468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25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4509120"/>
            <a:ext cx="6480720" cy="129614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Летучие мыши – главные обитатели казематов</a:t>
            </a:r>
            <a:endParaRPr lang="ru-RU" sz="3600" dirty="0"/>
          </a:p>
        </p:txBody>
      </p:sp>
      <p:pic>
        <p:nvPicPr>
          <p:cNvPr id="16386" name="Picture 2" descr="C:\Users\user\Desktop\Juri\42_14532049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6078513" cy="40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3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008112"/>
          </a:xfrm>
        </p:spPr>
        <p:txBody>
          <a:bodyPr/>
          <a:lstStyle/>
          <a:p>
            <a:r>
              <a:rPr lang="ru-RU" dirty="0" smtClean="0"/>
              <a:t>Игорь Северянин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4497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Над быстрой </a:t>
            </a:r>
            <a:r>
              <a:rPr lang="ru-RU" dirty="0" err="1"/>
              <a:t>Наровой</a:t>
            </a:r>
            <a:r>
              <a:rPr lang="ru-RU" dirty="0"/>
              <a:t>, величественною рекой, </a:t>
            </a:r>
            <a:r>
              <a:rPr lang="ru-RU" dirty="0" err="1"/>
              <a:t>Нарова</a:t>
            </a:r>
            <a:r>
              <a:rPr lang="ru-RU" dirty="0"/>
              <a:t> стремится меж стареньких двух крепостей</a:t>
            </a:r>
          </a:p>
          <a:p>
            <a:pPr marL="45720" indent="0">
              <a:buNone/>
            </a:pPr>
            <a:r>
              <a:rPr lang="ru-RU" dirty="0"/>
              <a:t>Где кажется берег отвесный </a:t>
            </a:r>
            <a:r>
              <a:rPr lang="ru-RU" dirty="0" smtClean="0"/>
              <a:t>из камня </a:t>
            </a:r>
            <a:r>
              <a:rPr lang="ru-RU" dirty="0"/>
              <a:t>огромным, </a:t>
            </a:r>
          </a:p>
          <a:p>
            <a:pPr marL="45720" indent="0">
              <a:buNone/>
            </a:pPr>
            <a:r>
              <a:rPr lang="ru-RU" dirty="0"/>
              <a:t>Бульвар по карнизу и сад, называемый Темным, </a:t>
            </a:r>
          </a:p>
          <a:p>
            <a:pPr marL="45720" indent="0">
              <a:buNone/>
            </a:pPr>
            <a:r>
              <a:rPr lang="ru-RU" dirty="0"/>
              <a:t>Откуда вода широко и </a:t>
            </a:r>
            <a:r>
              <a:rPr lang="ru-RU" dirty="0" smtClean="0"/>
              <a:t>дома далеко</a:t>
            </a:r>
            <a:r>
              <a:rPr lang="ru-RU" dirty="0"/>
              <a:t>...  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 err="1"/>
              <a:t>Нарова</a:t>
            </a:r>
            <a:r>
              <a:rPr lang="ru-RU" dirty="0"/>
              <a:t> стремится </a:t>
            </a:r>
            <a:r>
              <a:rPr lang="ru-RU" dirty="0" smtClean="0"/>
              <a:t>меж стареньких </a:t>
            </a:r>
            <a:r>
              <a:rPr lang="ru-RU" dirty="0"/>
              <a:t>двух крепостей </a:t>
            </a:r>
          </a:p>
          <a:p>
            <a:pPr marL="45720" indent="0">
              <a:buNone/>
            </a:pPr>
            <a:r>
              <a:rPr lang="ru-RU" dirty="0"/>
              <a:t>- Петровской и шведской,- вздымающих серые башни. </a:t>
            </a:r>
          </a:p>
          <a:p>
            <a:pPr marL="45720" indent="0">
              <a:buNone/>
            </a:pPr>
            <a:r>
              <a:rPr lang="ru-RU" dirty="0"/>
              <a:t>Иван-город тих за рекой, </a:t>
            </a:r>
            <a:r>
              <a:rPr lang="ru-RU" dirty="0" smtClean="0"/>
              <a:t>как хозяин </a:t>
            </a:r>
            <a:r>
              <a:rPr lang="ru-RU" dirty="0"/>
              <a:t>вчерашний, </a:t>
            </a:r>
          </a:p>
          <a:p>
            <a:pPr marL="45720" indent="0">
              <a:buNone/>
            </a:pPr>
            <a:r>
              <a:rPr lang="ru-RU" dirty="0"/>
              <a:t>А ныне - как гость, что не </a:t>
            </a:r>
            <a:r>
              <a:rPr lang="ru-RU" dirty="0" smtClean="0"/>
              <a:t>хочет уйти </a:t>
            </a:r>
            <a:r>
              <a:rPr lang="ru-RU" dirty="0"/>
              <a:t>из гостей.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828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95135" cy="1505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Северная война  1700-1721</a:t>
            </a:r>
            <a:endParaRPr lang="ru-RU" dirty="0"/>
          </a:p>
        </p:txBody>
      </p:sp>
      <p:pic>
        <p:nvPicPr>
          <p:cNvPr id="17410" name="Picture 2" descr="C:\Users\user\Desktop\Juri\Шведский лев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401"/>
            <a:ext cx="3744416" cy="411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esktop\Juri\битва.bmp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096343" cy="318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6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Северная война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/>
              <a:t>1700 - победа шведов</a:t>
            </a:r>
          </a:p>
          <a:p>
            <a:pPr marL="45720" indent="0">
              <a:buNone/>
            </a:pPr>
            <a:r>
              <a:rPr lang="ru-RU" sz="3200" dirty="0" smtClean="0"/>
              <a:t>Карл </a:t>
            </a:r>
            <a:r>
              <a:rPr lang="et-EE" sz="3200" dirty="0" smtClean="0"/>
              <a:t>XII</a:t>
            </a:r>
          </a:p>
          <a:p>
            <a:pPr marL="45720" indent="0">
              <a:buNone/>
            </a:pPr>
            <a:endParaRPr lang="et-EE" sz="3200" dirty="0" smtClean="0"/>
          </a:p>
          <a:p>
            <a:pPr marL="45720" indent="0">
              <a:buNone/>
            </a:pPr>
            <a:r>
              <a:rPr lang="ru-RU" sz="3200" dirty="0" smtClean="0"/>
              <a:t>1704 – победа войск Петра </a:t>
            </a:r>
            <a:r>
              <a:rPr lang="et-EE" sz="3200" dirty="0" smtClean="0"/>
              <a:t>I</a:t>
            </a:r>
            <a:endParaRPr lang="ru-RU" sz="3200" dirty="0"/>
          </a:p>
        </p:txBody>
      </p:sp>
      <p:pic>
        <p:nvPicPr>
          <p:cNvPr id="20482" name="Picture 2" descr="C:\Users\user\Desktop\Juri\битва2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" y="620688"/>
            <a:ext cx="35276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64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661248"/>
            <a:ext cx="6974160" cy="20811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Вадим </a:t>
            </a:r>
            <a:r>
              <a:rPr lang="ru-RU" dirty="0" err="1" smtClean="0"/>
              <a:t>Лемтюжников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4785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Старинный город вечный экспонат</a:t>
            </a:r>
            <a:br>
              <a:rPr lang="ru-RU" sz="2800" dirty="0"/>
            </a:br>
            <a:r>
              <a:rPr lang="ru-RU" sz="2800" dirty="0"/>
              <a:t>Под ноги молча, катит волны </a:t>
            </a:r>
            <a:r>
              <a:rPr lang="ru-RU" sz="2800" dirty="0" smtClean="0"/>
              <a:t>море.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 Нарве </a:t>
            </a:r>
            <a:r>
              <a:rPr lang="ru-RU" sz="2800" dirty="0" smtClean="0"/>
              <a:t>камни </a:t>
            </a:r>
            <a:r>
              <a:rPr lang="ru-RU" sz="2800" dirty="0"/>
              <a:t>даже </a:t>
            </a:r>
            <a:r>
              <a:rPr lang="ru-RU" sz="2800" dirty="0" smtClean="0"/>
              <a:t>говорят,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листья с ветерком игривым </a:t>
            </a:r>
            <a:r>
              <a:rPr lang="ru-RU" sz="2800" dirty="0" smtClean="0"/>
              <a:t>спорят.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Здесь даже солнце плавится в янтарь</a:t>
            </a:r>
            <a:br>
              <a:rPr lang="ru-RU" sz="2800" dirty="0"/>
            </a:br>
            <a:r>
              <a:rPr lang="ru-RU" sz="2800" dirty="0"/>
              <a:t>И если был, впитал в себя </a:t>
            </a:r>
            <a:r>
              <a:rPr lang="ru-RU" sz="2800" dirty="0" smtClean="0"/>
              <a:t>душою.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Где каждый вал, в истории, бунтарь</a:t>
            </a:r>
            <a:br>
              <a:rPr lang="ru-RU" sz="2800" dirty="0"/>
            </a:br>
            <a:r>
              <a:rPr lang="ru-RU" sz="2800" dirty="0"/>
              <a:t>Где лунный блик упал на грудь </a:t>
            </a:r>
            <a:r>
              <a:rPr lang="ru-RU" sz="2800" dirty="0" smtClean="0"/>
              <a:t>росою.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2518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Дом Петра </a:t>
            </a:r>
            <a:r>
              <a:rPr lang="et-EE" dirty="0" smtClean="0"/>
              <a:t>I</a:t>
            </a:r>
            <a:r>
              <a:rPr lang="ru-RU" dirty="0" smtClean="0"/>
              <a:t> в Нарве</a:t>
            </a:r>
            <a:endParaRPr lang="ru-RU" dirty="0"/>
          </a:p>
        </p:txBody>
      </p:sp>
      <p:pic>
        <p:nvPicPr>
          <p:cNvPr id="22530" name="Picture 2" descr="C:\Users\user\Desktop\Juri\narva-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89" y="116632"/>
            <a:ext cx="5803047" cy="43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03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Клара </a:t>
            </a:r>
            <a:r>
              <a:rPr lang="ru-RU" dirty="0" err="1" smtClean="0"/>
              <a:t>Пузей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4169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Был Пушкин в Нарве?</a:t>
            </a:r>
          </a:p>
          <a:p>
            <a:pPr marL="45720" indent="0">
              <a:buNone/>
            </a:pPr>
            <a:r>
              <a:rPr lang="ru-RU" dirty="0" smtClean="0"/>
              <a:t>Конечно </a:t>
            </a:r>
            <a:r>
              <a:rPr lang="ru-RU" dirty="0"/>
              <a:t>же, он был! Да и теперь он здесь.</a:t>
            </a:r>
          </a:p>
          <a:p>
            <a:pPr marL="45720" indent="0">
              <a:buNone/>
            </a:pPr>
            <a:r>
              <a:rPr lang="ru-RU" dirty="0"/>
              <a:t>Как и всегда, везде, где колокол Свободы</a:t>
            </a:r>
          </a:p>
          <a:p>
            <a:pPr marL="45720" indent="0">
              <a:buNone/>
            </a:pPr>
            <a:r>
              <a:rPr lang="ru-RU" dirty="0"/>
              <a:t>Сзывал набатом страны и народы</a:t>
            </a:r>
          </a:p>
          <a:p>
            <a:pPr marL="45720" indent="0">
              <a:buNone/>
            </a:pPr>
            <a:r>
              <a:rPr lang="ru-RU" dirty="0"/>
              <a:t>В боренье отстоять достоинство и честь.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Неукротимая </a:t>
            </a:r>
            <a:r>
              <a:rPr lang="ru-RU" dirty="0" err="1"/>
              <a:t>Нарова</a:t>
            </a:r>
            <a:r>
              <a:rPr lang="ru-RU" dirty="0"/>
              <a:t> </a:t>
            </a:r>
            <a:r>
              <a:rPr lang="ru-RU" dirty="0" err="1"/>
              <a:t>бъется</a:t>
            </a:r>
            <a:r>
              <a:rPr lang="ru-RU" dirty="0"/>
              <a:t> о порог</a:t>
            </a:r>
          </a:p>
          <a:p>
            <a:pPr marL="45720" indent="0">
              <a:buNone/>
            </a:pPr>
            <a:r>
              <a:rPr lang="ru-RU" dirty="0"/>
              <a:t>Истории с Поэзией, зубчатых стен и сада.</a:t>
            </a:r>
          </a:p>
          <a:p>
            <a:pPr marL="45720" indent="0">
              <a:buNone/>
            </a:pPr>
            <a:r>
              <a:rPr lang="ru-RU" dirty="0"/>
              <a:t>И памяти о Пушкине священные каскады</a:t>
            </a:r>
          </a:p>
          <a:p>
            <a:pPr marL="45720" indent="0">
              <a:buNone/>
            </a:pPr>
            <a:r>
              <a:rPr lang="ru-RU" dirty="0"/>
              <a:t>Сбегают к полотну протоптанных дорог.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524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Ждем  вас в гости!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264695" cy="4392488"/>
          </a:xfrm>
        </p:spPr>
      </p:pic>
    </p:spTree>
    <p:extLst>
      <p:ext uri="{BB962C8B-B14F-4D97-AF65-F5344CB8AC3E}">
        <p14:creationId xmlns:p14="http://schemas.microsoft.com/office/powerpoint/2010/main" val="7994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Нарвский замок</a:t>
            </a:r>
            <a:br>
              <a:rPr lang="ru-RU" sz="3600" dirty="0" smtClean="0"/>
            </a:br>
            <a:r>
              <a:rPr lang="ru-RU" sz="3600" dirty="0" smtClean="0"/>
              <a:t>основан </a:t>
            </a:r>
            <a:r>
              <a:rPr lang="ru-RU" sz="3600" dirty="0" smtClean="0"/>
              <a:t>в 13веке</a:t>
            </a:r>
            <a:br>
              <a:rPr lang="ru-RU" sz="3600" dirty="0" smtClean="0"/>
            </a:br>
            <a:r>
              <a:rPr lang="ru-RU" sz="3600" dirty="0" err="1" smtClean="0"/>
              <a:t>Ивангородская</a:t>
            </a:r>
            <a:r>
              <a:rPr lang="ru-RU" sz="3600" dirty="0" smtClean="0"/>
              <a:t> крепость основана в 15 веке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632848" cy="3770144"/>
          </a:xfrm>
        </p:spPr>
      </p:pic>
    </p:spTree>
    <p:extLst>
      <p:ext uri="{BB962C8B-B14F-4D97-AF65-F5344CB8AC3E}">
        <p14:creationId xmlns:p14="http://schemas.microsoft.com/office/powerpoint/2010/main" val="422662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661248"/>
            <a:ext cx="6523127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Татьяна </a:t>
            </a:r>
            <a:r>
              <a:rPr lang="ru-RU" dirty="0" err="1" smtClean="0"/>
              <a:t>Зрянина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518457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ru-RU" sz="2800" b="1" dirty="0" smtClean="0"/>
          </a:p>
          <a:p>
            <a:pPr marL="45720" indent="0">
              <a:buNone/>
            </a:pPr>
            <a:r>
              <a:rPr lang="ru-RU" sz="2800" dirty="0" smtClean="0"/>
              <a:t>Две крепости, Два </a:t>
            </a:r>
            <a:r>
              <a:rPr lang="ru-RU" sz="2800" dirty="0"/>
              <a:t>каменных созвучья, </a:t>
            </a:r>
            <a:r>
              <a:rPr lang="ru-RU" sz="2800" dirty="0" smtClean="0"/>
              <a:t>Две </a:t>
            </a:r>
            <a:r>
              <a:rPr lang="ru-RU" sz="2800" dirty="0"/>
              <a:t>повести давно прошедших дней. Река течёт. Плывут куда-то тучи </a:t>
            </a:r>
            <a:br>
              <a:rPr lang="ru-RU" sz="2800" dirty="0"/>
            </a:br>
            <a:r>
              <a:rPr lang="ru-RU" sz="2800" dirty="0" smtClean="0"/>
              <a:t>Над </a:t>
            </a:r>
            <a:r>
              <a:rPr lang="ru-RU" sz="2800" dirty="0"/>
              <a:t>головами старых крепостей. </a:t>
            </a:r>
          </a:p>
          <a:p>
            <a:pPr marL="45720" indent="0">
              <a:buNone/>
            </a:pPr>
            <a:r>
              <a:rPr lang="ru-RU" sz="2800" dirty="0" smtClean="0"/>
              <a:t>Глядят </a:t>
            </a:r>
            <a:r>
              <a:rPr lang="ru-RU" sz="2800" dirty="0"/>
              <a:t>настороженные бойницы, </a:t>
            </a:r>
            <a:br>
              <a:rPr lang="ru-RU" sz="2800" dirty="0"/>
            </a:br>
            <a:r>
              <a:rPr lang="ru-RU" sz="2800" dirty="0" smtClean="0"/>
              <a:t>Им </a:t>
            </a:r>
            <a:r>
              <a:rPr lang="ru-RU" sz="2800" dirty="0"/>
              <a:t>чудится далёкой битвы гром, </a:t>
            </a:r>
            <a:br>
              <a:rPr lang="ru-RU" sz="2800" dirty="0"/>
            </a:br>
            <a:r>
              <a:rPr lang="ru-RU" sz="2800" dirty="0" smtClean="0"/>
              <a:t>Когда </a:t>
            </a:r>
            <a:r>
              <a:rPr lang="ru-RU" sz="2800" dirty="0"/>
              <a:t>сверкнет случайная зарница, Разрезав небо золотым мечом 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те дни, когда война крутила вьюгу, </a:t>
            </a:r>
            <a:br>
              <a:rPr lang="ru-RU" sz="2800" dirty="0"/>
            </a:br>
            <a:r>
              <a:rPr lang="ru-RU" sz="2800" dirty="0" smtClean="0"/>
              <a:t>С </a:t>
            </a:r>
            <a:r>
              <a:rPr lang="ru-RU" sz="2800" dirty="0"/>
              <a:t>обрывов, через бурную реку,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Две </a:t>
            </a:r>
            <a:r>
              <a:rPr lang="ru-RU" sz="2800" dirty="0"/>
              <a:t>крепости следили друг за другом, Готовые к мгновенному </a:t>
            </a:r>
            <a:r>
              <a:rPr lang="ru-RU" sz="2800" dirty="0" smtClean="0"/>
              <a:t>прыжку..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145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Река Нарва</a:t>
            </a:r>
            <a:br>
              <a:rPr lang="ru-RU" dirty="0" smtClean="0"/>
            </a:br>
            <a:r>
              <a:rPr lang="ru-RU" dirty="0" smtClean="0"/>
              <a:t>променад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31933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/>
              <a:t>Река Нарва </a:t>
            </a:r>
          </a:p>
          <a:p>
            <a:pPr marL="45720" indent="0">
              <a:buNone/>
            </a:pPr>
            <a:r>
              <a:rPr lang="ru-RU" sz="2800" dirty="0"/>
              <a:t>д</a:t>
            </a:r>
            <a:r>
              <a:rPr lang="ru-RU" sz="2800" dirty="0" smtClean="0"/>
              <a:t>лина  78 км</a:t>
            </a:r>
          </a:p>
          <a:p>
            <a:pPr marL="45720" indent="0">
              <a:buNone/>
            </a:pPr>
            <a:r>
              <a:rPr lang="ru-RU" sz="2800" dirty="0" smtClean="0"/>
              <a:t>Исток –Чудское озеро (</a:t>
            </a:r>
            <a:r>
              <a:rPr lang="ru-RU" sz="2800" dirty="0" err="1" smtClean="0"/>
              <a:t>Васк</a:t>
            </a:r>
            <a:r>
              <a:rPr lang="ru-RU" sz="2800" dirty="0" smtClean="0"/>
              <a:t>-Нарва)</a:t>
            </a:r>
          </a:p>
          <a:p>
            <a:pPr marL="45720" indent="0">
              <a:buNone/>
            </a:pPr>
            <a:r>
              <a:rPr lang="ru-RU" sz="2800" dirty="0" smtClean="0"/>
              <a:t>Устье –  Нарва-Йыэсуу</a:t>
            </a:r>
            <a:endParaRPr lang="ru-RU" sz="2800" dirty="0"/>
          </a:p>
        </p:txBody>
      </p:sp>
      <p:pic>
        <p:nvPicPr>
          <p:cNvPr id="5122" name="Picture 2" descr="C:\Users\user\Desktop\Juri\2015_turism_Narva_promenaa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91772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7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Аполлон Коринфский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569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Над Волгою «Дубинушка» слышна;</a:t>
            </a:r>
          </a:p>
          <a:p>
            <a:pPr marL="45720" indent="0">
              <a:buNone/>
            </a:pPr>
            <a:r>
              <a:rPr lang="ru-RU" sz="2400" dirty="0"/>
              <a:t>Она же всех равняет над </a:t>
            </a:r>
            <a:r>
              <a:rPr lang="ru-RU" sz="2400" dirty="0" err="1"/>
              <a:t>Наровой</a:t>
            </a:r>
            <a:r>
              <a:rPr lang="ru-RU" sz="2400" dirty="0"/>
              <a:t>:</a:t>
            </a:r>
          </a:p>
          <a:p>
            <a:pPr marL="45720" indent="0">
              <a:buNone/>
            </a:pPr>
            <a:r>
              <a:rPr lang="ru-RU" sz="2400" dirty="0"/>
              <a:t>Мирится с ней невольно эст суровый,-</a:t>
            </a:r>
          </a:p>
          <a:p>
            <a:pPr marL="45720" indent="0">
              <a:buNone/>
            </a:pPr>
            <a:r>
              <a:rPr lang="ru-RU" sz="2400" dirty="0"/>
              <a:t>В наш русский мир ведет его она.</a:t>
            </a:r>
          </a:p>
          <a:p>
            <a:pPr marL="4572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мнится: песня русская живая</a:t>
            </a:r>
          </a:p>
          <a:p>
            <a:pPr marL="45720" indent="0">
              <a:buNone/>
            </a:pPr>
            <a:r>
              <a:rPr lang="ru-RU" sz="2400" dirty="0"/>
              <a:t>Идет среди враждующих страстей,</a:t>
            </a:r>
          </a:p>
          <a:p>
            <a:pPr marL="45720" indent="0">
              <a:buNone/>
            </a:pPr>
            <a:r>
              <a:rPr lang="ru-RU" sz="2400" dirty="0"/>
              <a:t>Свои пути незримо пролагая</a:t>
            </a:r>
          </a:p>
          <a:p>
            <a:pPr marL="45720" indent="0">
              <a:buNone/>
            </a:pPr>
            <a:r>
              <a:rPr lang="ru-RU" sz="2400" dirty="0" smtClean="0"/>
              <a:t>Слиянию </a:t>
            </a:r>
            <a:r>
              <a:rPr lang="ru-RU" sz="2400" dirty="0"/>
              <a:t>хозяев и гостей.</a:t>
            </a:r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765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Нарвские водопады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031304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/>
              <a:t>Высота левого </a:t>
            </a:r>
            <a:r>
              <a:rPr lang="ru-RU" sz="2800" dirty="0" err="1"/>
              <a:t>Кренгольмского</a:t>
            </a:r>
            <a:r>
              <a:rPr lang="ru-RU" sz="2800" dirty="0"/>
              <a:t> водопада — от 4 м до 6 м, а правого </a:t>
            </a:r>
            <a:r>
              <a:rPr lang="ru-RU" sz="2800" dirty="0" err="1"/>
              <a:t>Йоальского</a:t>
            </a:r>
            <a:r>
              <a:rPr lang="ru-RU" sz="2800" dirty="0"/>
              <a:t> — от 6 м до 7,5 м. Общая ширина водопадов — 125 метров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6146" name="Picture 2" descr="C:\Users\user\Desktop\Juri\водопад2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6" y="908720"/>
            <a:ext cx="41047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7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Петр Вяземский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404664"/>
            <a:ext cx="6400800" cy="4968552"/>
          </a:xfrm>
        </p:spPr>
        <p:txBody>
          <a:bodyPr>
            <a:normAutofit/>
          </a:bodyPr>
          <a:lstStyle/>
          <a:p>
            <a:pPr marL="4572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Нарвский водопад</a:t>
            </a:r>
          </a:p>
          <a:p>
            <a:pPr marL="4572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Несись </a:t>
            </a: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с неукротимым гневом,</a:t>
            </a:r>
            <a:b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Мятежной влаги властелин!</a:t>
            </a:r>
            <a:b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Над тишиной окрестной ревом</a:t>
            </a:r>
            <a:b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Господствуй, бурный исполин!</a:t>
            </a:r>
            <a:endParaRPr lang="ru-RU" sz="32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Жемчужного, кипящей лавой,</a:t>
            </a:r>
            <a:b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За валом низвергая вал,</a:t>
            </a:r>
            <a:b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Сердитый, дикий, величавый,</a:t>
            </a:r>
            <a:b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Перебегай ступени скал!</a:t>
            </a:r>
            <a:endParaRPr lang="ru-RU" sz="32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41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Район </a:t>
            </a:r>
            <a:r>
              <a:rPr lang="ru-RU" dirty="0" err="1" smtClean="0"/>
              <a:t>Кренгольм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319336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 err="1" smtClean="0"/>
              <a:t>Кренгольм</a:t>
            </a:r>
            <a:r>
              <a:rPr lang="ru-RU" sz="2800" dirty="0" smtClean="0"/>
              <a:t> (К</a:t>
            </a:r>
            <a:r>
              <a:rPr lang="et-EE" sz="2800" dirty="0" smtClean="0"/>
              <a:t>reenholm</a:t>
            </a:r>
            <a:r>
              <a:rPr lang="ru-RU" sz="2800" dirty="0" smtClean="0"/>
              <a:t>)- в переводе со </a:t>
            </a:r>
            <a:r>
              <a:rPr lang="ru-RU" sz="2800" dirty="0"/>
              <a:t>ш</a:t>
            </a:r>
            <a:r>
              <a:rPr lang="ru-RU" sz="2800" dirty="0" smtClean="0"/>
              <a:t>ведского языка  означает «Зеленый остров»</a:t>
            </a:r>
          </a:p>
          <a:p>
            <a:pPr marL="45720" indent="0">
              <a:buNone/>
            </a:pPr>
            <a:r>
              <a:rPr lang="ru-RU" sz="2800" dirty="0" smtClean="0"/>
              <a:t>«</a:t>
            </a:r>
            <a:r>
              <a:rPr lang="ru-RU" sz="2800" dirty="0" err="1" smtClean="0"/>
              <a:t>Кренгольмская</a:t>
            </a:r>
            <a:r>
              <a:rPr lang="ru-RU" sz="2800" dirty="0" smtClean="0"/>
              <a:t> мануфактура» – основана в 1857 году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4" name="Picture 2" descr="C:\Users\user\Desktop\Juri\кренгольм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994025" cy="35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024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163</TotalTime>
  <Words>339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Georgia</vt:lpstr>
      <vt:lpstr>Times New Roman</vt:lpstr>
      <vt:lpstr>Trebuchet MS</vt:lpstr>
      <vt:lpstr>Воздушный поток</vt:lpstr>
      <vt:lpstr>Творческий проект Юлии Буссел</vt:lpstr>
      <vt:lpstr>Презентация PowerPoint</vt:lpstr>
      <vt:lpstr>Нарвский замок основан в 13веке Ивангородская крепость основана в 15 веке  </vt:lpstr>
      <vt:lpstr>Татьяна Зрянина</vt:lpstr>
      <vt:lpstr>Река Нарва променад </vt:lpstr>
      <vt:lpstr>Аполлон Коринфский</vt:lpstr>
      <vt:lpstr>Нарвские водопады</vt:lpstr>
      <vt:lpstr>Петр Вяземский</vt:lpstr>
      <vt:lpstr>Район Кренгольм</vt:lpstr>
      <vt:lpstr>Остров Кренгольм   </vt:lpstr>
      <vt:lpstr>Вера Свечина</vt:lpstr>
      <vt:lpstr>Старая Нарва </vt:lpstr>
      <vt:lpstr>Аполлон Коринфский </vt:lpstr>
      <vt:lpstr>Ратуша</vt:lpstr>
      <vt:lpstr>Ратуша</vt:lpstr>
      <vt:lpstr>Татьяна Зрянина</vt:lpstr>
      <vt:lpstr>Игорь Северянин</vt:lpstr>
      <vt:lpstr>Бастион Виктория</vt:lpstr>
      <vt:lpstr>Казематы бастиона Виктория</vt:lpstr>
      <vt:lpstr>Летучие мыши – главные обитатели казематов</vt:lpstr>
      <vt:lpstr>Игорь Северянин</vt:lpstr>
      <vt:lpstr>Северная война  1700-1721</vt:lpstr>
      <vt:lpstr>Северная война</vt:lpstr>
      <vt:lpstr>Вадим Лемтюжников</vt:lpstr>
      <vt:lpstr>Дом Петра I в Нарве</vt:lpstr>
      <vt:lpstr>Клара Пузей</vt:lpstr>
      <vt:lpstr>Ждем  вас в гости!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24</cp:revision>
  <dcterms:created xsi:type="dcterms:W3CDTF">2017-03-24T07:48:53Z</dcterms:created>
  <dcterms:modified xsi:type="dcterms:W3CDTF">2020-10-14T18:12:30Z</dcterms:modified>
</cp:coreProperties>
</file>