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02" r:id="rId2"/>
    <p:sldId id="256" r:id="rId3"/>
    <p:sldId id="261" r:id="rId4"/>
    <p:sldId id="283" r:id="rId5"/>
    <p:sldId id="273" r:id="rId6"/>
    <p:sldId id="284" r:id="rId7"/>
    <p:sldId id="303" r:id="rId8"/>
    <p:sldId id="285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62" r:id="rId17"/>
    <p:sldId id="304" r:id="rId18"/>
    <p:sldId id="282" r:id="rId19"/>
    <p:sldId id="298" r:id="rId20"/>
    <p:sldId id="296" r:id="rId21"/>
    <p:sldId id="294" r:id="rId22"/>
    <p:sldId id="301" r:id="rId23"/>
    <p:sldId id="299" r:id="rId24"/>
    <p:sldId id="300" r:id="rId25"/>
    <p:sldId id="305" r:id="rId26"/>
    <p:sldId id="307" r:id="rId27"/>
    <p:sldId id="295" r:id="rId28"/>
    <p:sldId id="286" r:id="rId29"/>
    <p:sldId id="306" r:id="rId30"/>
  </p:sldIdLst>
  <p:sldSz cx="18288000" cy="10287000"/>
  <p:notesSz cx="6858000" cy="9144000"/>
  <p:embeddedFontLst>
    <p:embeddedFont>
      <p:font typeface="Poppins Medium" charset="0"/>
      <p:regular r:id="rId32"/>
    </p:embeddedFont>
    <p:embeddedFont>
      <p:font typeface="Arial Black" pitchFamily="34" charset="0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omic Sans MS" pitchFamily="66" charset="0"/>
      <p:regular r:id="rId38"/>
      <p:bold r:id="rId39"/>
    </p:embeddedFont>
    <p:embeddedFont>
      <p:font typeface="Poppins Light Bold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86A34"/>
    <a:srgbClr val="C3B499"/>
    <a:srgbClr val="CDD1D1"/>
    <a:srgbClr val="C9CDCD"/>
    <a:srgbClr val="B3B9B9"/>
    <a:srgbClr val="A5AAAA"/>
    <a:srgbClr val="5F676A"/>
    <a:srgbClr val="263035"/>
    <a:srgbClr val="D7D7D7"/>
    <a:srgbClr val="E4E4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8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F0385-5F38-44EB-8D76-96469D7CD77B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D30F3-A0EC-4010-B165-03B9EB5BB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806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D30F3-A0EC-4010-B165-03B9EB5BB5D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02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D30F3-A0EC-4010-B165-03B9EB5BB5D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39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D30F3-A0EC-4010-B165-03B9EB5BB5D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3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D30F3-A0EC-4010-B165-03B9EB5BB5D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18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D30F3-A0EC-4010-B165-03B9EB5BB5D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21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D30F3-A0EC-4010-B165-03B9EB5BB5D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926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12.png"/><Relationship Id="rId10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4.png"/><Relationship Id="rId7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4.png"/><Relationship Id="rId7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12.png"/><Relationship Id="rId10" Type="http://schemas.openxmlformats.org/officeDocument/2006/relationships/image" Target="../media/image59.jpeg"/><Relationship Id="rId4" Type="http://schemas.openxmlformats.org/officeDocument/2006/relationships/image" Target="../media/image6.png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agorovska.lv/%D0%BC%D0%BE%D1%8F-%D0%B1%D0%B5%D0%B4%D0%BD%D0%B0%D1%8F-%D0%B1%D0%B0%D0%B1%D1%83%D1%88%D0%BA%D0%B0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://www.freecity.lv/zhzl/44881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hyperlink" Target="https://soundtimes.ru/simfonicheskaya-muzyka/udivitelnye-simfonicheskie-proizvedeniya/metel-sviridov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34256" y="4192762"/>
            <a:ext cx="4940287" cy="191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spc="165">
                <a:solidFill>
                  <a:srgbClr val="FFFDF5"/>
                </a:solidFill>
                <a:latin typeface="Poppins Medium"/>
              </a:rPr>
              <a:t>Find us on social!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-152833">
            <a:off x="10936853" y="-726533"/>
            <a:ext cx="8116279" cy="17044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15409">
            <a:off x="-1027408" y="9434791"/>
            <a:ext cx="8116279" cy="17044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289790">
            <a:off x="10439064" y="9430977"/>
            <a:ext cx="8779724" cy="17120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289790">
            <a:off x="-399152" y="-856023"/>
            <a:ext cx="8779724" cy="1712046"/>
          </a:xfrm>
          <a:prstGeom prst="rect">
            <a:avLst/>
          </a:prstGeom>
        </p:spPr>
      </p:pic>
      <p:sp>
        <p:nvSpPr>
          <p:cNvPr id="21" name="TextBox 8"/>
          <p:cNvSpPr txBox="1"/>
          <p:nvPr/>
        </p:nvSpPr>
        <p:spPr>
          <a:xfrm>
            <a:off x="1339097" y="2247900"/>
            <a:ext cx="15609806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spc="-96" dirty="0" smtClean="0">
                <a:ln w="317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Яуногрская средняя школа</a:t>
            </a:r>
          </a:p>
          <a:p>
            <a:pPr algn="ctr"/>
            <a:r>
              <a:rPr lang="ru-RU" sz="7200" spc="-96" dirty="0">
                <a:ln w="317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г</a:t>
            </a:r>
            <a:r>
              <a:rPr lang="ru-RU" sz="7200" spc="-96" dirty="0" smtClean="0">
                <a:ln w="317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ород Огре, Латвия</a:t>
            </a:r>
            <a:endParaRPr lang="en-US" sz="7200" spc="-96" dirty="0">
              <a:ln w="317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2133600" y="5640671"/>
            <a:ext cx="140208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500" dirty="0"/>
              <a:t>Авторы работы – Ангелина Биндере и Анастасия </a:t>
            </a:r>
            <a:r>
              <a:rPr lang="ru-RU" sz="3500" dirty="0" smtClean="0"/>
              <a:t>Соловьёва</a:t>
            </a:r>
            <a:endParaRPr lang="ru-RU" sz="3500" dirty="0"/>
          </a:p>
          <a:p>
            <a:pPr algn="ctr"/>
            <a:r>
              <a:rPr lang="ru-RU" sz="3500" dirty="0"/>
              <a:t>Руководитель работы – Александренкова Ирина Владимировна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xmlns="" val="49481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2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 cstate="print"/>
          <a:srcRect l="10875"/>
          <a:stretch/>
        </p:blipFill>
        <p:spPr>
          <a:xfrm rot="-3067665">
            <a:off x="2446697" y="3527065"/>
            <a:ext cx="6081810" cy="1100630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429000" y="1030836"/>
            <a:ext cx="9844921" cy="8288259"/>
          </a:xfrm>
          <a:prstGeom prst="rect">
            <a:avLst/>
          </a:prstGeom>
          <a:solidFill>
            <a:srgbClr val="FFFDF5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292232">
            <a:off x="2943392" y="-23358"/>
            <a:ext cx="8253182" cy="1815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70759" y="2036478"/>
            <a:ext cx="935835" cy="706556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4070759" y="4187096"/>
            <a:ext cx="910813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lv-LV" sz="4000" spc="-96" dirty="0" err="1" smtClean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Наши</a:t>
            </a:r>
            <a:r>
              <a:rPr lang="lv-LV" sz="4000" spc="-96" dirty="0" smtClean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 smtClean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характеры</a:t>
            </a:r>
            <a:r>
              <a:rPr lang="lv-LV" sz="4000" spc="-96" dirty="0" smtClean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привели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к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исключительно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обидной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и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для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меня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невыносимой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дисгармонии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ежедневного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неудовлетворения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бытием</a:t>
            </a:r>
            <a:r>
              <a:rPr lang="lv-LV" sz="40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и </a:t>
            </a:r>
            <a:r>
              <a:rPr lang="lv-LV" sz="4000" spc="-96" dirty="0" err="1" smtClean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жалким</a:t>
            </a:r>
            <a:r>
              <a:rPr lang="lv-LV" sz="4000" spc="-96" dirty="0" smtClean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 </a:t>
            </a:r>
            <a:r>
              <a:rPr lang="lv-LV" sz="4000" spc="-96" dirty="0" err="1" smtClean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сожительством</a:t>
            </a:r>
            <a:r>
              <a:rPr lang="ru-RU" sz="4000" spc="-96" dirty="0" smtClean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...</a:t>
            </a:r>
            <a:endParaRPr lang="en-US" sz="4000" spc="-96" dirty="0">
              <a:ln w="9525">
                <a:noFill/>
              </a:ln>
              <a:solidFill>
                <a:srgbClr val="8A6842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9241" y="8073122"/>
            <a:ext cx="8443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dirty="0"/>
              <a:t>— </a:t>
            </a:r>
            <a:r>
              <a:rPr lang="lv-LV" sz="3200" dirty="0" err="1"/>
              <a:t>так</a:t>
            </a:r>
            <a:r>
              <a:rPr lang="lv-LV" sz="3200" dirty="0"/>
              <a:t> </a:t>
            </a:r>
            <a:r>
              <a:rPr lang="lv-LV" sz="3200" dirty="0" err="1"/>
              <a:t>видела</a:t>
            </a:r>
            <a:r>
              <a:rPr lang="lv-LV" sz="3200" dirty="0"/>
              <a:t> </a:t>
            </a:r>
            <a:r>
              <a:rPr lang="lv-LV" sz="3200" dirty="0" err="1"/>
              <a:t>Еуфрозиния</a:t>
            </a:r>
            <a:r>
              <a:rPr lang="lv-LV" sz="3200" dirty="0"/>
              <a:t> </a:t>
            </a:r>
            <a:r>
              <a:rPr lang="lv-LV" sz="3200" dirty="0" err="1"/>
              <a:t>отношения</a:t>
            </a:r>
            <a:r>
              <a:rPr lang="lv-LV" sz="3200" dirty="0"/>
              <a:t> с </a:t>
            </a:r>
            <a:r>
              <a:rPr lang="lv-LV" sz="3200" dirty="0" err="1" smtClean="0"/>
              <a:t>мужем</a:t>
            </a:r>
            <a:r>
              <a:rPr lang="ru-RU" sz="3200" dirty="0" smtClean="0"/>
              <a:t>.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40" t="3853" r="6522" b="4523"/>
          <a:stretch/>
        </p:blipFill>
        <p:spPr>
          <a:xfrm>
            <a:off x="11644127" y="567379"/>
            <a:ext cx="3638918" cy="3644754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1015877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40382" y="-1104369"/>
            <a:ext cx="10156723" cy="19805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10641">
            <a:off x="9566934" y="-796601"/>
            <a:ext cx="8994804" cy="188890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9289" y="8034561"/>
            <a:ext cx="89936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Еуфрозиния встречает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Иван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Загряжск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ого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Дерпте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 и влюбляется в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него.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12568" y="3365318"/>
            <a:ext cx="3986074" cy="4323635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3733800" y="6859695"/>
            <a:ext cx="2761116" cy="892552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Иван Загряжский, полковник</a:t>
            </a:r>
            <a:endParaRPr lang="ru-RU" sz="26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5904" y="3412117"/>
            <a:ext cx="6150380" cy="41002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85904" y="6988635"/>
            <a:ext cx="1179062" cy="523220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Дерпт</a:t>
            </a:r>
            <a:endParaRPr lang="ru-RU" sz="28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1333499" y="1063177"/>
            <a:ext cx="1562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Еуфрозиния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Ульрика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фон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Поссе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endParaRPr lang="en-US" sz="66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1167" y="2191877"/>
            <a:ext cx="4649927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РОКОВАЯ ВСТРЕЧА</a:t>
            </a:r>
            <a:endParaRPr lang="ru-RU" sz="40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185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 animBg="1"/>
      <p:bldP spid="17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40382" y="-1104369"/>
            <a:ext cx="10156723" cy="19805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10641">
            <a:off x="9566934" y="-796601"/>
            <a:ext cx="8994804" cy="188890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21875" y="7243556"/>
            <a:ext cx="49953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82 году Еуфрозиния с супругом Морицем фон Поссе приехали навестить родителей в замок Ратсхоф.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04719" y="7310892"/>
            <a:ext cx="50630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После ужина Еуфрозиния прощается с родственниками и сбегает из дома. 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84"/>
          <a:stretch/>
        </p:blipFill>
        <p:spPr>
          <a:xfrm>
            <a:off x="9251510" y="3217014"/>
            <a:ext cx="6369489" cy="3684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8790" y="3217014"/>
            <a:ext cx="6281500" cy="36805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78789" y="6416378"/>
            <a:ext cx="2412815" cy="492443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Замок Ратсхоф</a:t>
            </a:r>
            <a:endParaRPr lang="ru-RU" sz="26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51510" y="6424472"/>
            <a:ext cx="2559489" cy="492443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Ратсхоф сейчас</a:t>
            </a:r>
            <a:endParaRPr lang="ru-RU" sz="26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8661188" y="7645505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2"/>
          <p:cNvSpPr txBox="1"/>
          <p:nvPr/>
        </p:nvSpPr>
        <p:spPr>
          <a:xfrm>
            <a:off x="1333499" y="1063177"/>
            <a:ext cx="1562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Еуфрозиния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Ульрика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фон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Поссе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endParaRPr lang="en-US" sz="66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11167" y="2191877"/>
            <a:ext cx="4649927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ПОБЕГ</a:t>
            </a:r>
            <a:endParaRPr lang="ru-RU" sz="40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73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  <p:bldP spid="17" grpId="0" animBg="1"/>
      <p:bldP spid="21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40382" y="-1104369"/>
            <a:ext cx="10156723" cy="19805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10641">
            <a:off x="9566934" y="-796601"/>
            <a:ext cx="8994804" cy="188890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3619446"/>
            <a:ext cx="4953000" cy="31080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79028" y="7069806"/>
            <a:ext cx="4758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Уже на следущий день после побега Эуфрозиния приехала к любовнику.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39169" y="3325921"/>
            <a:ext cx="3989020" cy="892552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600" dirty="0" err="1">
                <a:solidFill>
                  <a:schemeClr val="bg1"/>
                </a:solidFill>
              </a:rPr>
              <a:t>Д</a:t>
            </a:r>
            <a:r>
              <a:rPr lang="lv-LV" sz="2600" dirty="0" err="1" smtClean="0">
                <a:solidFill>
                  <a:schemeClr val="bg1"/>
                </a:solidFill>
              </a:rPr>
              <a:t>ом</a:t>
            </a:r>
            <a:r>
              <a:rPr lang="lv-LV" sz="2600" dirty="0" smtClean="0">
                <a:solidFill>
                  <a:schemeClr val="bg1"/>
                </a:solidFill>
              </a:rPr>
              <a:t> </a:t>
            </a:r>
            <a:r>
              <a:rPr lang="lv-LV" sz="2600" dirty="0" err="1">
                <a:solidFill>
                  <a:schemeClr val="bg1"/>
                </a:solidFill>
              </a:rPr>
              <a:t>купца</a:t>
            </a:r>
            <a:r>
              <a:rPr lang="lv-LV" sz="2600" dirty="0">
                <a:solidFill>
                  <a:schemeClr val="bg1"/>
                </a:solidFill>
              </a:rPr>
              <a:t> </a:t>
            </a:r>
            <a:r>
              <a:rPr lang="lv-LV" sz="2600" dirty="0" err="1" smtClean="0">
                <a:solidFill>
                  <a:schemeClr val="bg1"/>
                </a:solidFill>
              </a:rPr>
              <a:t>Сафьянщикова</a:t>
            </a:r>
            <a:r>
              <a:rPr lang="ru-RU" sz="2600" dirty="0" smtClean="0">
                <a:solidFill>
                  <a:schemeClr val="bg1"/>
                </a:solidFill>
              </a:rPr>
              <a:t> в наши дни</a:t>
            </a:r>
            <a:r>
              <a:rPr lang="lv-LV" sz="2600" dirty="0" smtClean="0">
                <a:solidFill>
                  <a:schemeClr val="bg1"/>
                </a:solidFill>
              </a:rPr>
              <a:t> </a:t>
            </a:r>
            <a:endParaRPr lang="ru-RU" sz="26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3655534" y="4830732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4562650" y="4277005"/>
            <a:ext cx="35785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Полиция находит Еуфрозинию, но она заявляет,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едет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добровольно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просить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разводе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мужем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80750" y="4277005"/>
            <a:ext cx="3073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Они обращаются в Ригу с просьбой розыска и возвращения Эуфрозинии.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9519" y="4344867"/>
            <a:ext cx="29927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Родители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муж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Еуфрозинии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ужасом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думали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позоре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ляжет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семейство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375047" y="4938788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ight Arrow 21"/>
          <p:cNvSpPr/>
          <p:nvPr/>
        </p:nvSpPr>
        <p:spPr>
          <a:xfrm>
            <a:off x="7007231" y="4927819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2"/>
          <p:cNvSpPr txBox="1"/>
          <p:nvPr/>
        </p:nvSpPr>
        <p:spPr>
          <a:xfrm>
            <a:off x="1333499" y="1063177"/>
            <a:ext cx="1562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Еуфрозиния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Ульрика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фон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Поссе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endParaRPr lang="en-US" sz="66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11167" y="2191877"/>
            <a:ext cx="4649927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ПОГОНЯ</a:t>
            </a:r>
            <a:endParaRPr lang="ru-RU" sz="40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80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21" grpId="0" animBg="1"/>
      <p:bldP spid="15" grpId="0"/>
      <p:bldP spid="16" grpId="0"/>
      <p:bldP spid="19" grpId="0"/>
      <p:bldP spid="20" grpId="0" animBg="1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40382" y="-1104369"/>
            <a:ext cx="10156723" cy="19805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10641">
            <a:off x="9566934" y="-796601"/>
            <a:ext cx="8994804" cy="188890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396" y="3772504"/>
            <a:ext cx="29040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арон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Мориц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фон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Поссе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 подаёт прошение о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разводе.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46744" y="4009972"/>
            <a:ext cx="1754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аронессу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вызываю</a:t>
            </a:r>
            <a:endParaRPr lang="ru-RU" sz="2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суд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820963" y="4513064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6838257" y="3615194"/>
            <a:ext cx="28801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Еуфрозиния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приезжает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Ригу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и в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суде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признает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виновной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твердит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мужем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жить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удет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682655" y="4493521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ight Arrow 21"/>
          <p:cNvSpPr/>
          <p:nvPr/>
        </p:nvSpPr>
        <p:spPr>
          <a:xfrm>
            <a:off x="9882123" y="4493521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10957268" y="3828486"/>
            <a:ext cx="297417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уд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объявляет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разводе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супругов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Еуфрозинии забирают дочь.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://www.freecity.lv/userfiles/else/s/1502475400_2017081121164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56" t="822" r="13882" b="10997"/>
          <a:stretch/>
        </p:blipFill>
        <p:spPr bwMode="auto">
          <a:xfrm>
            <a:off x="13976303" y="3621624"/>
            <a:ext cx="3962400" cy="30433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/>
          <p:cNvSpPr/>
          <p:nvPr/>
        </p:nvSpPr>
        <p:spPr>
          <a:xfrm>
            <a:off x="13792200" y="6468447"/>
            <a:ext cx="3670756" cy="830997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Бывшее здание Рижской л</a:t>
            </a:r>
            <a:r>
              <a:rPr lang="lv-LV" sz="2400" dirty="0" err="1" smtClean="0">
                <a:solidFill>
                  <a:schemeClr val="bg1"/>
                </a:solidFill>
              </a:rPr>
              <a:t>ютеранск</a:t>
            </a:r>
            <a:r>
              <a:rPr lang="ru-RU" sz="2400" dirty="0" smtClean="0">
                <a:solidFill>
                  <a:schemeClr val="bg1"/>
                </a:solidFill>
              </a:rPr>
              <a:t>ой</a:t>
            </a:r>
            <a:r>
              <a:rPr lang="lv-LV" sz="2400" dirty="0" smtClean="0">
                <a:solidFill>
                  <a:schemeClr val="bg1"/>
                </a:solidFill>
              </a:rPr>
              <a:t> </a:t>
            </a:r>
            <a:r>
              <a:rPr lang="lv-LV" sz="2400" dirty="0" err="1" smtClean="0">
                <a:solidFill>
                  <a:schemeClr val="bg1"/>
                </a:solidFill>
              </a:rPr>
              <a:t>консистори</a:t>
            </a:r>
            <a:r>
              <a:rPr lang="ru-RU" sz="2400" dirty="0" smtClean="0">
                <a:solidFill>
                  <a:schemeClr val="bg1"/>
                </a:solidFill>
              </a:rPr>
              <a:t>и</a:t>
            </a:r>
            <a:endParaRPr lang="ru-RU" sz="2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1333499" y="1063177"/>
            <a:ext cx="1562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Еуфрозиния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Ульрика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фон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Поссе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endParaRPr lang="en-US" sz="66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11167" y="2191877"/>
            <a:ext cx="4649927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СУД</a:t>
            </a:r>
            <a:endParaRPr lang="ru-RU" sz="40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10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 animBg="1"/>
      <p:bldP spid="19" grpId="0"/>
      <p:bldP spid="20" grpId="0" animBg="1"/>
      <p:bldP spid="22" grpId="0" animBg="1"/>
      <p:bldP spid="5" grpId="0"/>
      <p:bldP spid="24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40382" y="-1104369"/>
            <a:ext cx="10156723" cy="19805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10641">
            <a:off x="9566934" y="-796601"/>
            <a:ext cx="8994804" cy="188890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828" y="4090280"/>
            <a:ext cx="28333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1785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Иван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Александрович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получил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приказ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выступить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полком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Кавказ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21989" y="4288191"/>
            <a:ext cx="2494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Он решает отвезти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Еуфрозинию к себе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домой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Ярополец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904146" y="4694558"/>
            <a:ext cx="706647" cy="492673"/>
          </a:xfrm>
          <a:prstGeom prst="rightArrow">
            <a:avLst>
              <a:gd name="adj1" fmla="val 53810"/>
              <a:gd name="adj2" fmla="val 74198"/>
            </a:avLst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6015765" y="4125025"/>
            <a:ext cx="26096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аконн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ая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жен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а Ивана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любовниц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встречаются.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71636" y="3855977"/>
            <a:ext cx="35031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упруга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Загряжского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окружает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Еуфрозинию материнской лаской и помогает справиться с тяжёлой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болезнью.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996954" y="4132228"/>
            <a:ext cx="2655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Еуфрозиния рождает дочь Наталью.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196925" y="4389551"/>
            <a:ext cx="2062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Еуфрозиния умирает.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http://www.freecity.lv/userfiles/else/s/1502475340_201708112115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74331" y="5866686"/>
            <a:ext cx="5105400" cy="320341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12967800" y="8577662"/>
            <a:ext cx="3229125" cy="492443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</a:rPr>
              <a:t>Поместье Ярополец</a:t>
            </a:r>
            <a:endParaRPr lang="ru-RU" sz="26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2"/>
          <p:cNvSpPr txBox="1"/>
          <p:nvPr/>
        </p:nvSpPr>
        <p:spPr>
          <a:xfrm>
            <a:off x="1333499" y="1063177"/>
            <a:ext cx="1562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Еуфрозиния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Ульрика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фон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Поссе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endParaRPr lang="en-US" sz="66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02529" y="2191877"/>
            <a:ext cx="6282943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КОГДА ЗАСОХ ЦВЕТОК...</a:t>
            </a:r>
            <a:endParaRPr lang="ru-RU" sz="40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12409581" y="4694558"/>
            <a:ext cx="706647" cy="492673"/>
          </a:xfrm>
          <a:prstGeom prst="rightArrow">
            <a:avLst>
              <a:gd name="adj1" fmla="val 53810"/>
              <a:gd name="adj2" fmla="val 74198"/>
            </a:avLst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Right Arrow 36"/>
          <p:cNvSpPr/>
          <p:nvPr/>
        </p:nvSpPr>
        <p:spPr>
          <a:xfrm>
            <a:off x="8406554" y="4694558"/>
            <a:ext cx="706647" cy="492673"/>
          </a:xfrm>
          <a:prstGeom prst="rightArrow">
            <a:avLst>
              <a:gd name="adj1" fmla="val 53810"/>
              <a:gd name="adj2" fmla="val 74198"/>
            </a:avLst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Right Arrow 37"/>
          <p:cNvSpPr/>
          <p:nvPr/>
        </p:nvSpPr>
        <p:spPr>
          <a:xfrm>
            <a:off x="15559398" y="4694557"/>
            <a:ext cx="706647" cy="492673"/>
          </a:xfrm>
          <a:prstGeom prst="rightArrow">
            <a:avLst>
              <a:gd name="adj1" fmla="val 53810"/>
              <a:gd name="adj2" fmla="val 74198"/>
            </a:avLst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Right Arrow 38"/>
          <p:cNvSpPr/>
          <p:nvPr/>
        </p:nvSpPr>
        <p:spPr>
          <a:xfrm>
            <a:off x="5672420" y="4694558"/>
            <a:ext cx="706647" cy="492673"/>
          </a:xfrm>
          <a:prstGeom prst="rightArrow">
            <a:avLst>
              <a:gd name="adj1" fmla="val 53810"/>
              <a:gd name="adj2" fmla="val 74198"/>
            </a:avLst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39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 animBg="1"/>
      <p:bldP spid="19" grpId="0"/>
      <p:bldP spid="5" grpId="0"/>
      <p:bldP spid="23" grpId="0"/>
      <p:bldP spid="24" grpId="0"/>
      <p:bldP spid="32" grpId="0" animBg="1"/>
      <p:bldP spid="34" grpId="0"/>
      <p:bldP spid="35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538681">
            <a:off x="5339421" y="-1207375"/>
            <a:ext cx="13052707" cy="24147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10294228">
            <a:off x="8989129" y="8994042"/>
            <a:ext cx="10122654" cy="22269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396231" y="9503470"/>
            <a:ext cx="9817654" cy="1914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700" y="3289146"/>
            <a:ext cx="16230600" cy="4201150"/>
          </a:xfrm>
          <a:prstGeom prst="rect">
            <a:avLst/>
          </a:prstGeom>
          <a:solidFill>
            <a:srgbClr val="FFFDF5">
              <a:alpha val="61176"/>
            </a:srgbClr>
          </a:solidFill>
          <a:ln w="762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ru-RU" sz="1100" dirty="0" smtClean="0"/>
          </a:p>
          <a:p>
            <a:pPr algn="ctr"/>
            <a:r>
              <a:rPr lang="ru-RU" sz="3600" dirty="0" smtClean="0"/>
              <a:t>Сравнительный </a:t>
            </a:r>
            <a:r>
              <a:rPr lang="ru-RU" sz="3600" dirty="0"/>
              <a:t>анализ</a:t>
            </a:r>
          </a:p>
          <a:p>
            <a:pPr algn="ctr"/>
            <a:r>
              <a:rPr lang="ru-RU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Произведения А.С.Пушкина «Метель» и истории Еуфрозини </a:t>
            </a:r>
            <a:r>
              <a:rPr lang="ru-RU" sz="6600" spc="-96" dirty="0" smtClean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Ульрики фон Поссе</a:t>
            </a:r>
          </a:p>
          <a:p>
            <a:pPr algn="ctr"/>
            <a:endParaRPr lang="ru-RU" sz="2400" spc="-96" dirty="0">
              <a:ln w="952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538681">
            <a:off x="5339421" y="-1207375"/>
            <a:ext cx="13052707" cy="24147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10294228">
            <a:off x="8989129" y="8994042"/>
            <a:ext cx="10122654" cy="22269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396231" y="9503470"/>
            <a:ext cx="9817654" cy="191444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6174800"/>
              </p:ext>
            </p:extLst>
          </p:nvPr>
        </p:nvGraphicFramePr>
        <p:xfrm>
          <a:off x="2933699" y="2634932"/>
          <a:ext cx="12420603" cy="508939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533402">
                  <a:extLst>
                    <a:ext uri="{9D8B030D-6E8A-4147-A177-3AD203B41FA5}">
                      <a16:colId xmlns:a16="http://schemas.microsoft.com/office/drawing/2014/main" xmlns="" val="656281979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xmlns="" val="1354935948"/>
                    </a:ext>
                  </a:extLst>
                </a:gridCol>
                <a:gridCol w="4648202">
                  <a:extLst>
                    <a:ext uri="{9D8B030D-6E8A-4147-A177-3AD203B41FA5}">
                      <a16:colId xmlns:a16="http://schemas.microsoft.com/office/drawing/2014/main" xmlns="" val="3347760212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xmlns="" val="4165255479"/>
                    </a:ext>
                  </a:extLst>
                </a:gridCol>
              </a:tblGrid>
              <a:tr h="835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Выбранная позиция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Марья Гавриловна, героиня повести А.С.Пушкина «Метель»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Еуфрозиния Ульрика фон Поссе, бабушка Н.Н.Гончаровой.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623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/>
                        <a:t>1.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Место действия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Поместье</a:t>
                      </a: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Ненарадово,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Поместье</a:t>
                      </a: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Ратсхоф, недалеко от Дерпта (ныне Тарту),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Эстония.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7480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/>
                        <a:t>2.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действия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1811-1812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1782-1785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8788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/>
                        <a:t>3.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Внешний вид героини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Стройная бледная </a:t>
                      </a:r>
                      <a:r>
                        <a:rPr lang="ru-RU" sz="2400" dirty="0" smtClean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девушка.</a:t>
                      </a:r>
                      <a:endParaRPr lang="ru-RU" sz="2400" dirty="0">
                        <a:solidFill>
                          <a:srgbClr val="0096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Стройная </a:t>
                      </a:r>
                      <a:r>
                        <a:rPr lang="ru-RU" sz="2400" dirty="0" smtClean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красавица.</a:t>
                      </a:r>
                      <a:endParaRPr lang="ru-RU" sz="2400" dirty="0">
                        <a:solidFill>
                          <a:srgbClr val="0096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98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 героини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лет.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489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5.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Семейное положение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Девица.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Замужем, имеет дочь 2 лет.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16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Натура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Романтичная, </a:t>
                      </a:r>
                      <a:r>
                        <a:rPr lang="ru-RU" sz="2400" dirty="0" smtClean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увлекающаяся.</a:t>
                      </a:r>
                      <a:endParaRPr lang="ru-RU" sz="2400" dirty="0">
                        <a:solidFill>
                          <a:srgbClr val="0096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Романтичная, </a:t>
                      </a:r>
                      <a:r>
                        <a:rPr lang="ru-RU" sz="2400" dirty="0" smtClean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увлекающаяся.</a:t>
                      </a:r>
                      <a:endParaRPr lang="ru-RU" sz="2400" dirty="0">
                        <a:solidFill>
                          <a:srgbClr val="00964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1226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785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538681">
            <a:off x="5339421" y="-1207375"/>
            <a:ext cx="13052707" cy="24147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10294228">
            <a:off x="8989129" y="8994042"/>
            <a:ext cx="10122654" cy="222698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396231" y="9503470"/>
            <a:ext cx="9817654" cy="191444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1001808"/>
              </p:ext>
            </p:extLst>
          </p:nvPr>
        </p:nvGraphicFramePr>
        <p:xfrm>
          <a:off x="2876549" y="1977008"/>
          <a:ext cx="12534902" cy="613175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47701">
                  <a:extLst>
                    <a:ext uri="{9D8B030D-6E8A-4147-A177-3AD203B41FA5}">
                      <a16:colId xmlns:a16="http://schemas.microsoft.com/office/drawing/2014/main" xmlns="" val="1181891653"/>
                    </a:ext>
                  </a:extLst>
                </a:gridCol>
                <a:gridCol w="2647950">
                  <a:extLst>
                    <a:ext uri="{9D8B030D-6E8A-4147-A177-3AD203B41FA5}">
                      <a16:colId xmlns:a16="http://schemas.microsoft.com/office/drawing/2014/main" xmlns="" val="729836769"/>
                    </a:ext>
                  </a:extLst>
                </a:gridCol>
                <a:gridCol w="4514851">
                  <a:extLst>
                    <a:ext uri="{9D8B030D-6E8A-4147-A177-3AD203B41FA5}">
                      <a16:colId xmlns:a16="http://schemas.microsoft.com/office/drawing/2014/main" xmlns="" val="2962761811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xmlns="" val="587268005"/>
                    </a:ext>
                  </a:extLst>
                </a:gridCol>
              </a:tblGrid>
              <a:tr h="835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Выбранная позиция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Марья Гавриловна, героиня повести А.С.Пушкина «Метель»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Еуфрозиния Ульрика фон Поссе, бабушка Н.Н.Гончаровой.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161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Статус семьи родителей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Зажиточные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помещики.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Одна из богатейших семей остзейских немцев (Липхарты).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8272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Отношения с родителями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Единственная любимая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дочь.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Седьмой ребенок в семье, где росли 7 дочерей и 1 сын.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3950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9.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Вероисповедание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Православная.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Лютеранка.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378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10.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Объект влюбленности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Служит в армии </a:t>
                      </a: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чине прапорщика.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Служит в армии </a:t>
                      </a: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чине полковника. </a:t>
                      </a: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Герой войны с турками.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2160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11.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Семейное положение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Холост.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Скрывает, что женат, имеет троих детей.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499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dirty="0" smtClean="0"/>
                        <a:t>12.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Финансовое положение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Беден.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Богат.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9685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223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538681">
            <a:off x="5339421" y="-1207375"/>
            <a:ext cx="13052707" cy="24147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10294228">
            <a:off x="8989129" y="8994042"/>
            <a:ext cx="10122654" cy="22269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396231" y="9503470"/>
            <a:ext cx="9817654" cy="191444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5509065"/>
              </p:ext>
            </p:extLst>
          </p:nvPr>
        </p:nvGraphicFramePr>
        <p:xfrm>
          <a:off x="2971801" y="1893823"/>
          <a:ext cx="12344398" cy="658895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xmlns="" val="656281979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xmlns="" val="1354935948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xmlns="" val="3347760212"/>
                    </a:ext>
                  </a:extLst>
                </a:gridCol>
                <a:gridCol w="4648199">
                  <a:extLst>
                    <a:ext uri="{9D8B030D-6E8A-4147-A177-3AD203B41FA5}">
                      <a16:colId xmlns:a16="http://schemas.microsoft.com/office/drawing/2014/main" xmlns="" val="4165255479"/>
                    </a:ext>
                  </a:extLst>
                </a:gridCol>
              </a:tblGrid>
              <a:tr h="835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Выбранная позиция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Марья Гавриловна, героиня повести А.С.Пушкина «Метель»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Еуфрозиния Ульрика фон Поссе, бабушка Н.Н.Гончаровой.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623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Препятствия к </a:t>
                      </a: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браку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 невесты против.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Замужество.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7480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 протеста против «условностей» общества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Побег.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Побег.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8788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 побега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Зима, ночь.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Зима, поздний вечер.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98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16.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осуществлялся побег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Покинула дом тайком, когда все уснули.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Покинула дом под предлогом поездки к сестре.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489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Кто сопровождал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Служанка.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Горничная.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16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18.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Сани с</a:t>
                      </a: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тройкой</a:t>
                      </a: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Крытые</a:t>
                      </a: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сани с</a:t>
                      </a: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четверкой</a:t>
                      </a: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лошадей.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1226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5702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009948" y="0"/>
            <a:ext cx="7278053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 l="24403" r="31960"/>
          <a:stretch>
            <a:fillRect/>
          </a:stretch>
        </p:blipFill>
        <p:spPr>
          <a:xfrm rot="-5665821">
            <a:off x="2994712" y="-1124505"/>
            <a:ext cx="6205188" cy="13224884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10294228">
            <a:off x="9024716" y="9028108"/>
            <a:ext cx="9888315" cy="2175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-396231" y="9655836"/>
            <a:ext cx="9817654" cy="191444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319406">
            <a:off x="229672" y="3326506"/>
            <a:ext cx="10310694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800" spc="-96" dirty="0" smtClean="0">
                <a:ln w="3175">
                  <a:solidFill>
                    <a:sysClr val="windowText" lastClr="000000"/>
                  </a:solidFill>
                </a:ln>
                <a:solidFill>
                  <a:srgbClr val="FFFDF5"/>
                </a:solidFill>
                <a:latin typeface="Arial Black" panose="020B0A04020102020204" pitchFamily="34" charset="0"/>
              </a:rPr>
              <a:t>Балтийские корни Н.Н.Гончаровой и повесть А.С.Пушкина «Метель»</a:t>
            </a:r>
            <a:endParaRPr lang="en-US" sz="6800" spc="-96" dirty="0">
              <a:ln w="3175">
                <a:solidFill>
                  <a:sysClr val="windowText" lastClr="000000"/>
                </a:solidFill>
              </a:ln>
              <a:solidFill>
                <a:srgbClr val="FFFDF5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/>
          <a:srcRect t="4941" b="4941"/>
          <a:stretch>
            <a:fillRect/>
          </a:stretch>
        </p:blipFill>
        <p:spPr>
          <a:xfrm rot="-10202204">
            <a:off x="8333589" y="-1066452"/>
            <a:ext cx="11270569" cy="21329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538681">
            <a:off x="5339421" y="-1207375"/>
            <a:ext cx="13052707" cy="24147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10294228">
            <a:off x="8989129" y="8994042"/>
            <a:ext cx="10122654" cy="222698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2388741"/>
              </p:ext>
            </p:extLst>
          </p:nvPr>
        </p:nvGraphicFramePr>
        <p:xfrm>
          <a:off x="2991520" y="1772666"/>
          <a:ext cx="12304961" cy="684860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46363">
                  <a:extLst>
                    <a:ext uri="{9D8B030D-6E8A-4147-A177-3AD203B41FA5}">
                      <a16:colId xmlns:a16="http://schemas.microsoft.com/office/drawing/2014/main" xmlns="" val="656281979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xmlns="" val="1354935948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xmlns="" val="3347760212"/>
                    </a:ext>
                  </a:extLst>
                </a:gridCol>
                <a:gridCol w="4648199">
                  <a:extLst>
                    <a:ext uri="{9D8B030D-6E8A-4147-A177-3AD203B41FA5}">
                      <a16:colId xmlns:a16="http://schemas.microsoft.com/office/drawing/2014/main" xmlns="" val="4165255479"/>
                    </a:ext>
                  </a:extLst>
                </a:gridCol>
              </a:tblGrid>
              <a:tr h="835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Выбранная позиция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Марья Гавриловна, героиня повести А.С.Пушкина «Метель»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Еуфрозиния Ульрика фон Поссе, бабушка Н.Н.Гончаровой.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623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</a:t>
                      </a:r>
                      <a:r>
                        <a:rPr lang="ru-RU" sz="2400" dirty="0" smtClean="0"/>
                        <a:t>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 погони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 так и не узнали о побеге дочери.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Муж и отец разослали людей в погоню.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753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Чем закончился побег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Венчанием с другим человеком. Возвращением в родительский дом.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Разводом с мужем. Оставшийся отрезок жизни проведен в статусе любовницы.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5217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произошло с объектом любви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Отбыл на войну. </a:t>
                      </a: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Погиб в сражении.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Через 3 года оставил Еуфрозинию на попечение жены и </a:t>
                      </a:r>
                      <a:r>
                        <a:rPr lang="ru-RU" sz="2400" dirty="0">
                          <a:solidFill>
                            <a:srgbClr val="00964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отбыл на военные действия</a:t>
                      </a:r>
                      <a:r>
                        <a:rPr lang="ru-RU" sz="2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Кавказе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653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Отношение к таинству венчания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Даже ради любви не считает возможным нарушить данный незнакомому человеку обет.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Ради любви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нарушает </a:t>
                      </a: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данное при венчании обещание.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698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23.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Завершение истории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Обретение счастья с человеком, с которым была повенчана в результате роковой случайности.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Ранняя смерть на чужбине.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2406431"/>
                  </a:ext>
                </a:extLst>
              </a:tr>
            </a:tbl>
          </a:graphicData>
        </a:graphic>
      </p:graphicFrame>
      <p:pic>
        <p:nvPicPr>
          <p:cNvPr id="9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396231" y="9503470"/>
            <a:ext cx="9817654" cy="19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402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473968">
            <a:off x="-486073" y="5657493"/>
            <a:ext cx="11653543" cy="25637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028700" y="952641"/>
            <a:ext cx="8267700" cy="2071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ru-RU" sz="9500" spc="-96" dirty="0" smtClean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Семейная легенда</a:t>
            </a:r>
            <a:endParaRPr lang="en-US" sz="95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 cstate="print"/>
          <a:srcRect r="35210"/>
          <a:stretch/>
        </p:blipFill>
        <p:spPr>
          <a:xfrm rot="6326575">
            <a:off x="2355753" y="3256784"/>
            <a:ext cx="4825929" cy="1201383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9567843" y="2552700"/>
            <a:ext cx="8153400" cy="6208853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10" name="TextBox 10"/>
          <p:cNvSpPr txBox="1"/>
          <p:nvPr/>
        </p:nvSpPr>
        <p:spPr>
          <a:xfrm>
            <a:off x="12663301" y="1635108"/>
            <a:ext cx="3807645" cy="54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endParaRPr lang="en-US" sz="3300" spc="330" dirty="0">
              <a:solidFill>
                <a:srgbClr val="645B53"/>
              </a:solidFill>
              <a:latin typeface="Poppins Ligh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948843" y="4863603"/>
            <a:ext cx="7315200" cy="3466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ru-RU" sz="4100" spc="-96" dirty="0">
                <a:ln w="9525">
                  <a:noFill/>
                </a:ln>
                <a:solidFill>
                  <a:srgbClr val="8A6842"/>
                </a:solidFill>
                <a:latin typeface="Arial Black" panose="020B0A04020102020204" pitchFamily="34" charset="0"/>
              </a:rPr>
              <a:t>Эуфрозиния бежала из отцовского дома и подкупленным священником была обвенчана в скромной русской церкви...</a:t>
            </a:r>
            <a:endParaRPr lang="en-US" sz="4100" spc="-96" dirty="0">
              <a:ln w="9525">
                <a:noFill/>
              </a:ln>
              <a:solidFill>
                <a:srgbClr val="8A6842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948843" y="2815891"/>
            <a:ext cx="935835" cy="706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9" r="11075"/>
          <a:stretch/>
        </p:blipFill>
        <p:spPr>
          <a:xfrm>
            <a:off x="918032" y="4627010"/>
            <a:ext cx="6017048" cy="38278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235" y="4434629"/>
            <a:ext cx="6128642" cy="42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2740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-5400000">
            <a:off x="10746638" y="2278824"/>
            <a:ext cx="7086312" cy="114295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870079" y="-1330331"/>
            <a:ext cx="6914654" cy="90387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3083" y="1162221"/>
            <a:ext cx="14141834" cy="796255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77194" y="3681562"/>
            <a:ext cx="8533613" cy="2923877"/>
          </a:xfrm>
          <a:prstGeom prst="rect">
            <a:avLst/>
          </a:prstGeom>
          <a:solidFill>
            <a:srgbClr val="FFFDF5"/>
          </a:solidFill>
          <a:ln w="762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ru-RU" sz="1100" dirty="0" smtClean="0"/>
          </a:p>
          <a:p>
            <a:pPr algn="ctr">
              <a:spcAft>
                <a:spcPts val="1800"/>
              </a:spcAft>
            </a:pPr>
            <a:r>
              <a:rPr lang="ru-RU" sz="3200" dirty="0" smtClean="0"/>
              <a:t>Практическая </a:t>
            </a:r>
            <a:r>
              <a:rPr lang="ru-RU" sz="3200" dirty="0"/>
              <a:t>часть работы</a:t>
            </a:r>
          </a:p>
          <a:p>
            <a:pPr algn="ctr"/>
            <a:r>
              <a:rPr lang="ru-RU" sz="6600" spc="-96" dirty="0" smtClean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ЛИТЕРАТУРНЫЙ КВЕСТ</a:t>
            </a:r>
            <a:endParaRPr lang="en-US" sz="6600" spc="-96" dirty="0">
              <a:ln w="952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95501" y="8517669"/>
            <a:ext cx="8178121" cy="13493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10294228">
            <a:off x="10141767" y="199454"/>
            <a:ext cx="7538598" cy="16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166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print"/>
          <a:srcRect l="845" b="17932"/>
          <a:stretch/>
        </p:blipFill>
        <p:spPr>
          <a:xfrm rot="4823155">
            <a:off x="327041" y="-1550754"/>
            <a:ext cx="5718862" cy="76344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599822">
            <a:off x="11050428" y="-780272"/>
            <a:ext cx="8265631" cy="17357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68158">
            <a:off x="-1670632" y="9386525"/>
            <a:ext cx="6289720" cy="13837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 rotWithShape="1">
          <a:blip r:embed="rId5" cstate="print"/>
          <a:srcRect b="30715"/>
          <a:stretch/>
        </p:blipFill>
        <p:spPr>
          <a:xfrm rot="-239065">
            <a:off x="9514556" y="9346787"/>
            <a:ext cx="10628023" cy="1435893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8508869" y="671511"/>
            <a:ext cx="888418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9600" spc="-96" dirty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ЗАДАНИЯ КВЕСТА</a:t>
            </a:r>
            <a:endParaRPr lang="en-US" sz="9600" spc="-96" dirty="0">
              <a:ln w="952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92" b="14169"/>
          <a:stretch/>
        </p:blipFill>
        <p:spPr>
          <a:xfrm rot="21369096">
            <a:off x="137409" y="432163"/>
            <a:ext cx="6416191" cy="3520405"/>
          </a:xfrm>
          <a:prstGeom prst="rect">
            <a:avLst/>
          </a:prstGeom>
          <a:ln w="19050">
            <a:solidFill>
              <a:srgbClr val="886A34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41" r="21814"/>
          <a:stretch/>
        </p:blipFill>
        <p:spPr>
          <a:xfrm rot="21036218">
            <a:off x="596506" y="4087918"/>
            <a:ext cx="4670366" cy="5602914"/>
          </a:xfrm>
          <a:prstGeom prst="rect">
            <a:avLst/>
          </a:prstGeom>
          <a:ln w="19050">
            <a:solidFill>
              <a:srgbClr val="886A34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52" b="15483"/>
          <a:stretch/>
        </p:blipFill>
        <p:spPr>
          <a:xfrm rot="450920">
            <a:off x="3356655" y="1910136"/>
            <a:ext cx="6200747" cy="3301233"/>
          </a:xfrm>
          <a:prstGeom prst="rect">
            <a:avLst/>
          </a:prstGeom>
          <a:ln w="19050">
            <a:solidFill>
              <a:srgbClr val="886A34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/>
          <a:srcRect l="21963" t="18708" r="23336" b="37537"/>
          <a:stretch/>
        </p:blipFill>
        <p:spPr>
          <a:xfrm>
            <a:off x="11025715" y="4561206"/>
            <a:ext cx="6367343" cy="2864924"/>
          </a:xfrm>
          <a:prstGeom prst="rect">
            <a:avLst/>
          </a:prstGeom>
          <a:ln w="28575">
            <a:solidFill>
              <a:srgbClr val="886A34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1323729" y="3626166"/>
            <a:ext cx="6600033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КАРТИНЫ И ПОРТРЕТЫ</a:t>
            </a:r>
            <a:endParaRPr lang="ru-RU" sz="36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9560" y="6436619"/>
            <a:ext cx="2131440" cy="2838367"/>
          </a:xfrm>
          <a:prstGeom prst="rect">
            <a:avLst/>
          </a:prstGeom>
          <a:ln w="19050">
            <a:solidFill>
              <a:srgbClr val="886A34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7276785" y="9326608"/>
            <a:ext cx="616858" cy="617492"/>
            <a:chOff x="8915400" y="930414"/>
            <a:chExt cx="685800" cy="707886"/>
          </a:xfrm>
        </p:grpSpPr>
        <p:sp>
          <p:nvSpPr>
            <p:cNvPr id="7" name="TextBox 6"/>
            <p:cNvSpPr txBox="1"/>
            <p:nvPr/>
          </p:nvSpPr>
          <p:spPr>
            <a:xfrm>
              <a:off x="9040419" y="93041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 smtClean="0"/>
                <a:t>2</a:t>
              </a:r>
              <a:endParaRPr lang="ru-RU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8915400" y="952500"/>
              <a:ext cx="685800" cy="685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688327" y="9326608"/>
            <a:ext cx="616858" cy="617492"/>
            <a:chOff x="10008861" y="4435980"/>
            <a:chExt cx="685800" cy="707886"/>
          </a:xfrm>
        </p:grpSpPr>
        <p:sp>
          <p:nvSpPr>
            <p:cNvPr id="28" name="TextBox 27"/>
            <p:cNvSpPr txBox="1"/>
            <p:nvPr/>
          </p:nvSpPr>
          <p:spPr>
            <a:xfrm>
              <a:off x="10133880" y="44359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/>
                <a:t>7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10008861" y="4458066"/>
              <a:ext cx="685800" cy="685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140025" y="5480407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66541" y="5461667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7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2157" y="6449995"/>
            <a:ext cx="2124262" cy="2824992"/>
          </a:xfrm>
          <a:prstGeom prst="rect">
            <a:avLst/>
          </a:prstGeom>
          <a:ln w="19050">
            <a:solidFill>
              <a:srgbClr val="886A34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2136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print"/>
          <a:srcRect l="183" r="724" b="18263"/>
          <a:stretch/>
        </p:blipFill>
        <p:spPr>
          <a:xfrm rot="4823155">
            <a:off x="337370" y="-1577356"/>
            <a:ext cx="5715224" cy="7603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599822">
            <a:off x="11050428" y="-780272"/>
            <a:ext cx="8265631" cy="17357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68158">
            <a:off x="-1670632" y="9386525"/>
            <a:ext cx="6289720" cy="13837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239065">
            <a:off x="9536673" y="9346018"/>
            <a:ext cx="10628023" cy="2072465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8697536" y="754547"/>
            <a:ext cx="888418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9600" spc="-96" dirty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ЗАДАНИЯ КВЕСТА</a:t>
            </a:r>
            <a:endParaRPr lang="en-US" sz="9600" spc="-96" dirty="0">
              <a:ln w="952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8165">
            <a:off x="1158059" y="717457"/>
            <a:ext cx="6409145" cy="4800600"/>
          </a:xfrm>
          <a:prstGeom prst="rect">
            <a:avLst/>
          </a:prstGeom>
          <a:ln w="19050">
            <a:solidFill>
              <a:srgbClr val="886A3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4038">
            <a:off x="1400932" y="5379170"/>
            <a:ext cx="5170519" cy="3873507"/>
          </a:xfrm>
          <a:prstGeom prst="rect">
            <a:avLst/>
          </a:prstGeom>
          <a:ln w="19050">
            <a:solidFill>
              <a:srgbClr val="886A34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8856" y="4625930"/>
            <a:ext cx="4459273" cy="2731305"/>
          </a:xfrm>
          <a:prstGeom prst="rect">
            <a:avLst/>
          </a:prstGeom>
          <a:ln w="19050">
            <a:solidFill>
              <a:srgbClr val="886A34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22127" t="22036" r="50533" b="16603"/>
          <a:stretch/>
        </p:blipFill>
        <p:spPr>
          <a:xfrm>
            <a:off x="13994701" y="4441507"/>
            <a:ext cx="3757498" cy="4743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886A34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6433101" y="68588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4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86533" y="612752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3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24585" y="509975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25137" y="4838147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25124" y="3621068"/>
            <a:ext cx="7520449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СЮИТА Г.СВИРИДОВА «МЕТЕЛЬ»</a:t>
            </a:r>
            <a:endParaRPr lang="ru-RU" sz="36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42994" y="7750873"/>
            <a:ext cx="3397084" cy="1815882"/>
          </a:xfrm>
          <a:prstGeom prst="rect">
            <a:avLst/>
          </a:prstGeom>
          <a:solidFill>
            <a:srgbClr val="E6D7BC">
              <a:alpha val="83137"/>
            </a:srgbClr>
          </a:solidFill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«Тройка»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«Вальс»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«Военный марш»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«Зимняя дорога»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89032" y="6982635"/>
            <a:ext cx="1675778" cy="461665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Г.Свиридов</a:t>
            </a:r>
            <a:endParaRPr lang="ru-RU" sz="24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63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8" grpId="0"/>
      <p:bldP spid="5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print"/>
          <a:srcRect l="183" r="724" b="18263"/>
          <a:stretch/>
        </p:blipFill>
        <p:spPr>
          <a:xfrm rot="4823155">
            <a:off x="337370" y="-1577356"/>
            <a:ext cx="5715224" cy="7603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599822">
            <a:off x="11050428" y="-780272"/>
            <a:ext cx="8265631" cy="17357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68158">
            <a:off x="-1670632" y="9386525"/>
            <a:ext cx="6289720" cy="13837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239065">
            <a:off x="9536673" y="9346018"/>
            <a:ext cx="10628023" cy="2072465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8697536" y="754547"/>
            <a:ext cx="888418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9600" spc="-96" dirty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ЗАДАНИЯ КВЕСТА</a:t>
            </a:r>
            <a:endParaRPr lang="en-US" sz="9600" spc="-96" dirty="0">
              <a:ln w="952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18916" y="3709202"/>
            <a:ext cx="8149848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36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ДЕТАЛИ ЖЕНСКОГО И МУЖСКОГО КОСТЮМОВ НАЧАЛА 19 ВЕКА</a:t>
            </a:r>
            <a:endParaRPr lang="ru-RU" sz="36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8"/>
          <a:stretch/>
        </p:blipFill>
        <p:spPr>
          <a:xfrm>
            <a:off x="1144347" y="5244684"/>
            <a:ext cx="3624888" cy="5032665"/>
          </a:xfrm>
          <a:prstGeom prst="rect">
            <a:avLst/>
          </a:prstGeom>
          <a:ln>
            <a:solidFill>
              <a:srgbClr val="886A34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26" t="2962" b="11128"/>
          <a:stretch/>
        </p:blipFill>
        <p:spPr>
          <a:xfrm>
            <a:off x="5051087" y="-9651"/>
            <a:ext cx="3527385" cy="4991100"/>
          </a:xfrm>
          <a:prstGeom prst="rect">
            <a:avLst/>
          </a:prstGeom>
          <a:ln>
            <a:solidFill>
              <a:srgbClr val="886A34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0" t="3321" r="1341" b="7917"/>
          <a:stretch/>
        </p:blipFill>
        <p:spPr>
          <a:xfrm>
            <a:off x="5051087" y="5236689"/>
            <a:ext cx="3560573" cy="5048654"/>
          </a:xfrm>
          <a:prstGeom prst="rect">
            <a:avLst/>
          </a:prstGeom>
          <a:ln>
            <a:solidFill>
              <a:srgbClr val="886A34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9"/>
          <a:stretch/>
        </p:blipFill>
        <p:spPr>
          <a:xfrm>
            <a:off x="1144347" y="-9651"/>
            <a:ext cx="3624888" cy="4991100"/>
          </a:xfrm>
          <a:prstGeom prst="rect">
            <a:avLst/>
          </a:prstGeom>
          <a:ln>
            <a:solidFill>
              <a:srgbClr val="886A34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1" b="9425"/>
          <a:stretch/>
        </p:blipFill>
        <p:spPr>
          <a:xfrm>
            <a:off x="12801600" y="5124046"/>
            <a:ext cx="5486400" cy="3693989"/>
          </a:xfrm>
          <a:prstGeom prst="rect">
            <a:avLst/>
          </a:prstGeom>
          <a:ln w="28575">
            <a:solidFill>
              <a:srgbClr val="C3B499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-226155" y="5538402"/>
            <a:ext cx="2383419" cy="27699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pc="-96" dirty="0" smtClean="0">
                <a:ln w="9525">
                  <a:noFill/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цилиндр</a:t>
            </a:r>
            <a:endParaRPr lang="ru-RU" spc="-96" dirty="0">
              <a:ln w="9525">
                <a:noFill/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2495" y="266700"/>
            <a:ext cx="1447800" cy="27699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pc="-96" dirty="0" smtClean="0">
                <a:ln w="9525">
                  <a:noFill/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радикюль</a:t>
            </a:r>
            <a:endParaRPr lang="ru-RU" spc="-96" dirty="0">
              <a:ln w="9525">
                <a:noFill/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6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print"/>
          <a:srcRect l="183" r="724" b="18263"/>
          <a:stretch/>
        </p:blipFill>
        <p:spPr>
          <a:xfrm rot="4823155">
            <a:off x="337370" y="-1577356"/>
            <a:ext cx="5715224" cy="7603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599822">
            <a:off x="11050428" y="-780272"/>
            <a:ext cx="8265631" cy="17357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668158">
            <a:off x="-1670632" y="9386525"/>
            <a:ext cx="6289720" cy="13837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239065">
            <a:off x="9536673" y="9346018"/>
            <a:ext cx="10628023" cy="2072465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8697536" y="754547"/>
            <a:ext cx="888418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9600" spc="-96" dirty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ЗАДАНИЯ КВЕСТА</a:t>
            </a:r>
            <a:endParaRPr lang="en-US" sz="9600" spc="-96" dirty="0">
              <a:ln w="952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50927" y="3709202"/>
            <a:ext cx="7520449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36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НАЙДИ ПРОПУЩЕННОЕ СЛОВО!</a:t>
            </a:r>
            <a:endParaRPr lang="ru-RU" sz="36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/>
          <a:srcRect l="34166" t="20371" r="39166" b="13702"/>
          <a:stretch/>
        </p:blipFill>
        <p:spPr>
          <a:xfrm>
            <a:off x="1953458" y="1199746"/>
            <a:ext cx="5643937" cy="7848600"/>
          </a:xfrm>
          <a:prstGeom prst="rect">
            <a:avLst/>
          </a:prstGeom>
          <a:ln>
            <a:solidFill>
              <a:srgbClr val="886A34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1" b="9425"/>
          <a:stretch/>
        </p:blipFill>
        <p:spPr>
          <a:xfrm>
            <a:off x="12801600" y="5124046"/>
            <a:ext cx="5486400" cy="3693989"/>
          </a:xfrm>
          <a:prstGeom prst="rect">
            <a:avLst/>
          </a:prstGeom>
          <a:ln w="28575">
            <a:solidFill>
              <a:srgbClr val="C3B499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812801" y="3590290"/>
            <a:ext cx="1447800" cy="30777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2000" spc="-96" dirty="0" smtClean="0">
                <a:ln w="9525">
                  <a:noFill/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ставень</a:t>
            </a:r>
            <a:endParaRPr lang="ru-RU" sz="2000" spc="-96" dirty="0">
              <a:ln w="9525">
                <a:noFill/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12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239065">
            <a:off x="7116753" y="9261073"/>
            <a:ext cx="11499228" cy="224235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758135">
            <a:off x="-1200750" y="9222583"/>
            <a:ext cx="9676516" cy="212883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-10800000">
            <a:off x="4642672" y="1596655"/>
            <a:ext cx="8993038" cy="7734012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650577" y="529646"/>
            <a:ext cx="2977221" cy="16523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40585" y="3183203"/>
            <a:ext cx="7597203" cy="5147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История и культура прибалтийских государств тесно переплетена с историей и культурой России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Сопоставительный анализ семейной легенды рода Загряжских-Гончаровых скорее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всего подтверждает гипотезу о том, что в основу произведения "Метель" легла реальная история Еуфрозинии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Литературный квест - это доступный и интересный метод ознакомления учащихся с материалом работы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8954" y="2123482"/>
            <a:ext cx="5700471" cy="116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800"/>
              </a:lnSpc>
            </a:pPr>
            <a:r>
              <a:rPr lang="ru-RU" sz="9600" spc="-96" dirty="0">
                <a:ln w="9525">
                  <a:solidFill>
                    <a:sysClr val="windowText" lastClr="000000"/>
                  </a:solidFill>
                </a:ln>
                <a:solidFill>
                  <a:srgbClr val="CDD1D1"/>
                </a:solidFill>
                <a:latin typeface="Arial Black" panose="020B0A04020102020204" pitchFamily="34" charset="0"/>
              </a:rPr>
              <a:t>Выводы</a:t>
            </a:r>
            <a:endParaRPr lang="en-US" sz="9600" spc="-96" dirty="0">
              <a:ln w="9525">
                <a:solidFill>
                  <a:sysClr val="windowText" lastClr="000000"/>
                </a:solidFill>
              </a:ln>
              <a:solidFill>
                <a:srgbClr val="CDD1D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39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-10800000">
            <a:off x="4713189" y="1333003"/>
            <a:ext cx="8861623" cy="76209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14418" y="9655836"/>
            <a:ext cx="9817654" cy="1914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337661">
            <a:off x="-658126" y="9066208"/>
            <a:ext cx="9888315" cy="217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620000" y="378725"/>
            <a:ext cx="2982527" cy="16553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-213941">
            <a:off x="8962022" y="-1034306"/>
            <a:ext cx="9823837" cy="2063006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5034957" y="1939924"/>
            <a:ext cx="821808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/>
            <a:r>
              <a:rPr lang="ru-RU" sz="6000" spc="90" dirty="0" smtClean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Источники информации</a:t>
            </a:r>
            <a:endParaRPr lang="en-US" sz="6000" spc="90" dirty="0">
              <a:ln w="317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6096000" y="4088961"/>
            <a:ext cx="688000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100" dirty="0"/>
              <a:t>Валерия Бобылева «...</a:t>
            </a:r>
            <a:r>
              <a:rPr lang="ru-RU" sz="2100" dirty="0" smtClean="0"/>
              <a:t>И сердцу девы нет </a:t>
            </a:r>
            <a:r>
              <a:rPr lang="ru-RU" sz="2100" dirty="0"/>
              <a:t>закона</a:t>
            </a:r>
            <a:r>
              <a:rPr lang="ru-RU" sz="2100" dirty="0" smtClean="0"/>
              <a:t>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100" dirty="0" smtClean="0"/>
              <a:t>Александр Сергеевич Пушкин «Метель»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hlinkClick r:id="rId7"/>
              </a:rPr>
              <a:t>http</a:t>
            </a:r>
            <a:r>
              <a:rPr lang="en-US" sz="2000" dirty="0">
                <a:hlinkClick r:id="rId7"/>
              </a:rPr>
              <a:t>://www.freecity.lv/zhzl/44881</a:t>
            </a:r>
            <a:r>
              <a:rPr lang="en-US" sz="2000" dirty="0" smtClean="0">
                <a:hlinkClick r:id="rId7"/>
              </a:rPr>
              <a:t>/</a:t>
            </a:r>
            <a:endParaRPr lang="ru-R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hlinkClick r:id="rId8"/>
              </a:rPr>
              <a:t>http://www.zagorovska.lv/%D0%BC%D0%BE%D1%8F-%D0%B1%D0%B5%D0%B4%D0%BD%D0%B0%D1%8F-%D0%B1%D0%B0%D0%B1%D1%83%D1%88%D0%BA%D0%B0</a:t>
            </a:r>
            <a:r>
              <a:rPr lang="en-US" sz="2000" dirty="0" smtClean="0">
                <a:hlinkClick r:id="rId8"/>
              </a:rPr>
              <a:t>/</a:t>
            </a:r>
            <a:endParaRPr lang="ru-R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hlinkClick r:id="rId9"/>
              </a:rPr>
              <a:t>https://</a:t>
            </a:r>
            <a:r>
              <a:rPr lang="en-US" sz="2000" dirty="0" smtClean="0">
                <a:hlinkClick r:id="rId9"/>
              </a:rPr>
              <a:t>soundtimes.ru/simfonicheskayamuzyka/udivitelnye-simfonicheskie-proizvedeniya/metel-sviridov</a:t>
            </a:r>
            <a:r>
              <a:rPr lang="ru-RU" sz="2000" dirty="0" smtClean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hlinkClick r:id="rId8"/>
              </a:rPr>
              <a:t>http://www.zagorovska.lv/%D0%BC%D0%BE%D1%8F-%D0%B1%D0%B5%D0%B4%D0%BD%D0%B0%D1%8F-%D0%B1%D0%B0%D0%B1%D1%83%D1%88%D0%BA%D0%B0</a:t>
            </a:r>
            <a:r>
              <a:rPr lang="en-US" sz="2000" dirty="0" smtClean="0">
                <a:hlinkClick r:id="rId8"/>
              </a:rPr>
              <a:t>/</a:t>
            </a:r>
            <a:r>
              <a:rPr lang="ru-RU" sz="2000" dirty="0" smtClean="0"/>
              <a:t> </a:t>
            </a:r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100" dirty="0" smtClean="0"/>
          </a:p>
        </p:txBody>
      </p:sp>
    </p:spTree>
    <p:extLst>
      <p:ext uri="{BB962C8B-B14F-4D97-AF65-F5344CB8AC3E}">
        <p14:creationId xmlns:p14="http://schemas.microsoft.com/office/powerpoint/2010/main" xmlns="" val="1792805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 cstate="print"/>
          <a:srcRect l="4137" t="31534" b="2863"/>
          <a:stretch/>
        </p:blipFill>
        <p:spPr>
          <a:xfrm rot="10978199">
            <a:off x="-478652" y="6396882"/>
            <a:ext cx="19092900" cy="48343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685802" y="8496300"/>
            <a:ext cx="19507200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/>
            <a:r>
              <a:rPr lang="ru-RU" sz="10300" spc="90" dirty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en-US" sz="10300" spc="90" dirty="0">
              <a:ln w="952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58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5400000">
            <a:off x="9502513" y="-1809594"/>
            <a:ext cx="5382001" cy="86806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 r="4804"/>
          <a:stretch>
            <a:fillRect/>
          </a:stretch>
        </p:blipFill>
        <p:spPr>
          <a:xfrm>
            <a:off x="6670473" y="1165066"/>
            <a:ext cx="5835006" cy="76349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0292232">
            <a:off x="6171547" y="8197318"/>
            <a:ext cx="5478980" cy="1205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2213107" y="723900"/>
            <a:ext cx="5393504" cy="60206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/>
          <a:srcRect t="1297" b="457"/>
          <a:stretch>
            <a:fillRect/>
          </a:stretch>
        </p:blipFill>
        <p:spPr>
          <a:xfrm rot="2477923">
            <a:off x="16487189" y="491566"/>
            <a:ext cx="1874892" cy="102229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45352" y="4554427"/>
            <a:ext cx="5372097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700" dirty="0"/>
              <a:t>Найти во временной плоскости точки пересечения русской и прибалтийской истории, культуры, человеческих судеб на основе изучения исторических материалов, относящихся к судьбе бабушки Н.Н.Гончаровой-Пушкиной и сравнительного анализа повести А.С.Пушкина «Метель». 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845352" y="1409700"/>
            <a:ext cx="6591300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9000" spc="-96" dirty="0" smtClean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ЦЕЛЬ</a:t>
            </a:r>
            <a:r>
              <a:rPr lang="ru-RU" sz="9000" spc="-96" dirty="0" smtClean="0">
                <a:ln w="317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 </a:t>
            </a:r>
            <a:r>
              <a:rPr lang="ru-RU" sz="9000" spc="-96" dirty="0">
                <a:ln w="317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РАБОТЫ</a:t>
            </a:r>
            <a:endParaRPr lang="en-US" sz="9000" spc="-96" dirty="0">
              <a:ln w="317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/>
          </p:cNvPicPr>
          <p:nvPr/>
        </p:nvPicPr>
        <p:blipFill rotWithShape="1">
          <a:blip r:embed="rId2" cstate="print"/>
          <a:srcRect l="41667" t="39603" r="20393"/>
          <a:stretch/>
        </p:blipFill>
        <p:spPr>
          <a:xfrm rot="5147377">
            <a:off x="15987962" y="5645741"/>
            <a:ext cx="4215539" cy="13086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print"/>
          <a:srcRect r="21131"/>
          <a:stretch/>
        </p:blipFill>
        <p:spPr>
          <a:xfrm rot="21345277">
            <a:off x="9840648" y="2769176"/>
            <a:ext cx="8763256" cy="2166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503212" y="-158649"/>
            <a:ext cx="7086312" cy="114295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513745">
            <a:off x="9129464" y="8148370"/>
            <a:ext cx="9252901" cy="203563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28700" y="1451661"/>
            <a:ext cx="9241684" cy="4072840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7" name="TextBox 7"/>
          <p:cNvSpPr txBox="1"/>
          <p:nvPr/>
        </p:nvSpPr>
        <p:spPr>
          <a:xfrm>
            <a:off x="1828800" y="1866900"/>
            <a:ext cx="7420498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8800" spc="-96" dirty="0" smtClean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ГИПОТЕЗА</a:t>
            </a:r>
            <a:endParaRPr lang="en-US" sz="8800" spc="-96" dirty="0">
              <a:ln w="317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815377" y="3464868"/>
            <a:ext cx="739691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700" dirty="0"/>
              <a:t>В</a:t>
            </a:r>
            <a:r>
              <a:rPr lang="ru-RU" sz="2700" dirty="0" smtClean="0"/>
              <a:t> </a:t>
            </a:r>
            <a:r>
              <a:rPr lang="ru-RU" sz="2700" dirty="0"/>
              <a:t>основу произведения Александра Сергеевича Пушкина «Метель» легла реальная история Еуфрозинии Ульрики фон Поссе, бабушки жены Пушкина.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1415" y="4137364"/>
            <a:ext cx="8018222" cy="4810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0271" y="4082960"/>
            <a:ext cx="8760510" cy="51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025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98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9557532" y="-2437791"/>
            <a:ext cx="6813012" cy="1098872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54472" y="1028700"/>
            <a:ext cx="17542637" cy="8229600"/>
          </a:xfrm>
          <a:prstGeom prst="rect">
            <a:avLst/>
          </a:prstGeom>
          <a:solidFill>
            <a:srgbClr val="FFFDF5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668158">
            <a:off x="-430203" y="8460934"/>
            <a:ext cx="7807506" cy="1717651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1600200" y="1375830"/>
            <a:ext cx="13942655" cy="1585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/>
            <a:r>
              <a:rPr lang="ru-RU" sz="10300" spc="90" dirty="0" smtClean="0">
                <a:ln w="9525">
                  <a:solidFill>
                    <a:sysClr val="windowText" lastClr="000000"/>
                  </a:solidFill>
                </a:ln>
                <a:solidFill>
                  <a:srgbClr val="E6D7BC"/>
                </a:solidFill>
                <a:latin typeface="Arial Black" panose="020B0A04020102020204" pitchFamily="34" charset="0"/>
              </a:rPr>
              <a:t>ЗАДАЧИ</a:t>
            </a:r>
            <a:endParaRPr lang="en-US" sz="10300" spc="90" dirty="0">
              <a:ln w="3175">
                <a:solidFill>
                  <a:sysClr val="windowText" lastClr="000000"/>
                </a:solidFill>
              </a:ln>
              <a:solidFill>
                <a:srgbClr val="E6D7BC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63593" y="3279706"/>
            <a:ext cx="5791200" cy="5143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Изучить исторические факты, относящиеся к биографии Еуфрозинии Ульрики фон Поссе.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Сравнить сюжет повести А. С. Пушкина «Метель» и историю бегства из родного дома Еуфрозинии Ульрики фон Поссе.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Обобщить полученную информацию, подготовить презентационный материал по теме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03284" y="3279706"/>
            <a:ext cx="5931916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Создать литературную игру-квест для повышения интереса к русской культуре в целом и данной теме в частности.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Презентовать работу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старшеклассникам нашей школы,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задействуя учащихся в интерактивных заданиях.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uiExpand="1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A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662530" y="211665"/>
            <a:ext cx="2948216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Еуфрозиния Ульрика фон Поссе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6392722">
            <a:off x="10862676" y="-3429629"/>
            <a:ext cx="6636662" cy="107042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403722" y="4309235"/>
            <a:ext cx="3777285" cy="3886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38100">
            <a:solidFill>
              <a:srgbClr val="77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60861">
            <a:off x="-225747" y="-852209"/>
            <a:ext cx="8116279" cy="17044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351492">
            <a:off x="-2238257" y="9033677"/>
            <a:ext cx="12141299" cy="236755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727758" y="4309235"/>
            <a:ext cx="3777285" cy="388620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 w="38100">
            <a:solidFill>
              <a:srgbClr val="77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Curved Right Arrow 18"/>
          <p:cNvSpPr/>
          <p:nvPr/>
        </p:nvSpPr>
        <p:spPr>
          <a:xfrm rot="1190769">
            <a:off x="6346020" y="1904353"/>
            <a:ext cx="1111069" cy="2764457"/>
          </a:xfrm>
          <a:prstGeom prst="curvedRightArrow">
            <a:avLst>
              <a:gd name="adj1" fmla="val 25000"/>
              <a:gd name="adj2" fmla="val 52171"/>
              <a:gd name="adj3" fmla="val 44974"/>
            </a:avLst>
          </a:prstGeom>
          <a:solidFill>
            <a:srgbClr val="EDE2CF"/>
          </a:solidFill>
          <a:ln>
            <a:solidFill>
              <a:srgbClr val="77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43909" y="1145804"/>
            <a:ext cx="3777285" cy="3886200"/>
          </a:xfrm>
          <a:prstGeom prst="ellipse">
            <a:avLst/>
          </a:prstGeom>
          <a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solidFill>
              <a:srgbClr val="77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Left-Right Arrow 21"/>
          <p:cNvSpPr/>
          <p:nvPr/>
        </p:nvSpPr>
        <p:spPr>
          <a:xfrm>
            <a:off x="7797374" y="5961173"/>
            <a:ext cx="3270353" cy="582323"/>
          </a:xfrm>
          <a:prstGeom prst="leftRightArrow">
            <a:avLst>
              <a:gd name="adj1" fmla="val 50000"/>
              <a:gd name="adj2" fmla="val 87267"/>
            </a:avLst>
          </a:prstGeom>
          <a:solidFill>
            <a:srgbClr val="EDE2CF"/>
          </a:solidFill>
          <a:ln>
            <a:solidFill>
              <a:srgbClr val="77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272601" y="8258304"/>
            <a:ext cx="2690737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Н.Н.Гончарова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80104" y="8258304"/>
            <a:ext cx="222452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А.С.Пушкин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83611" y="6584635"/>
            <a:ext cx="1541543" cy="523220"/>
          </a:xfrm>
          <a:prstGeom prst="rect">
            <a:avLst/>
          </a:prstGeom>
          <a:solidFill>
            <a:srgbClr val="774D1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Супруги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7759" y="2766585"/>
            <a:ext cx="1483716" cy="523220"/>
          </a:xfrm>
          <a:prstGeom prst="rect">
            <a:avLst/>
          </a:prstGeom>
          <a:solidFill>
            <a:srgbClr val="774D1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Бабушка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523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695127" y="-1155378"/>
            <a:ext cx="5775600" cy="75498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213941">
            <a:off x="10586035" y="-810796"/>
            <a:ext cx="8629014" cy="1812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700" y="1024714"/>
            <a:ext cx="5634073" cy="8455222"/>
          </a:xfrm>
          <a:prstGeom prst="rect">
            <a:avLst/>
          </a:prstGeom>
          <a:ln w="28575">
            <a:solidFill>
              <a:srgbClr val="EFEAE5"/>
            </a:solidFill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28700" y="8409463"/>
            <a:ext cx="5634073" cy="10704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468804">
            <a:off x="1955399" y="191061"/>
            <a:ext cx="3705127" cy="1667307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8578506" y="1267875"/>
            <a:ext cx="9601200" cy="2138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ru-RU" sz="98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Валерия Бобылева </a:t>
            </a:r>
            <a:endParaRPr lang="en-US" sz="98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71126" y="2619524"/>
            <a:ext cx="2524039" cy="1384995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Исследователь балтийской пушкинианы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4" t="3189" r="4922" b="6187"/>
          <a:stretch/>
        </p:blipFill>
        <p:spPr>
          <a:xfrm>
            <a:off x="9144000" y="3819853"/>
            <a:ext cx="3733800" cy="5301994"/>
          </a:xfrm>
          <a:prstGeom prst="rect">
            <a:avLst/>
          </a:prstGeom>
          <a:ln w="28575">
            <a:solidFill>
              <a:srgbClr val="886A34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8448943" y="8632859"/>
            <a:ext cx="2843617" cy="954107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«...И сердцу девы нет закона»</a:t>
            </a:r>
          </a:p>
        </p:txBody>
      </p:sp>
    </p:spTree>
    <p:extLst>
      <p:ext uri="{BB962C8B-B14F-4D97-AF65-F5344CB8AC3E}">
        <p14:creationId xmlns:p14="http://schemas.microsoft.com/office/powerpoint/2010/main" xmlns="" val="2018004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33499" y="1063177"/>
            <a:ext cx="1562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Еуфрозиния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Ульрика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фон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Поссе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endParaRPr lang="en-US" sz="66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340382" y="-1104369"/>
            <a:ext cx="10156723" cy="19805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310641">
            <a:off x="9566934" y="-796601"/>
            <a:ext cx="8994804" cy="188890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811167" y="2191877"/>
            <a:ext cx="4649927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spc="-96" dirty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РОЖДЕНИЕ</a:t>
            </a:r>
          </a:p>
        </p:txBody>
      </p:sp>
      <p:pic>
        <p:nvPicPr>
          <p:cNvPr id="34" name="Picture 33" descr="http://www.freecity.lv/userfiles/else/s/1502475368_2017081121160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29" r="9207"/>
          <a:stretch/>
        </p:blipFill>
        <p:spPr bwMode="auto">
          <a:xfrm>
            <a:off x="11468963" y="3585440"/>
            <a:ext cx="6324600" cy="40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823571" y="7828207"/>
            <a:ext cx="5615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Еуфрозиния р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ждается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1761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61094" y="6816682"/>
            <a:ext cx="4970751" cy="830997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lv-LV" sz="2400" dirty="0" err="1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Имение</a:t>
            </a:r>
            <a:r>
              <a:rPr lang="lv-LV" sz="24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400" dirty="0" err="1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Ратсхоф</a:t>
            </a:r>
            <a:r>
              <a:rPr lang="lv-LV" sz="24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v-LV" sz="2400" dirty="0" err="1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недалеко</a:t>
            </a:r>
            <a:r>
              <a:rPr lang="lv-LV" sz="24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400" dirty="0" err="1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lv-LV" sz="24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400" dirty="0" err="1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Тарту</a:t>
            </a:r>
            <a:r>
              <a:rPr lang="lv-LV" sz="24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v-LV" sz="2400" dirty="0" err="1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lv-LV" sz="24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400" dirty="0" err="1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родилась</a:t>
            </a:r>
            <a:r>
              <a:rPr lang="lv-LV" sz="2400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400" dirty="0" err="1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Еуфрозиния</a:t>
            </a:r>
            <a:endParaRPr lang="ru-RU" sz="24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4574" y="4664994"/>
            <a:ext cx="36105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Отец Еуфрозинии в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ышел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отставку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вернулся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домой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Лифляндию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61326" y="7851502"/>
            <a:ext cx="55824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1746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Рижском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Домском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соборе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он жениться на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баронесс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Маргарит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фон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Фитингоф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351" y="3567577"/>
            <a:ext cx="2178592" cy="40676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13" r="26080"/>
          <a:stretch/>
        </p:blipFill>
        <p:spPr>
          <a:xfrm>
            <a:off x="7752551" y="3554505"/>
            <a:ext cx="2159709" cy="407863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390351" y="7203615"/>
            <a:ext cx="3414979" cy="461665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Рижский Домский собор</a:t>
            </a:r>
            <a:endParaRPr lang="ru-RU" sz="24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152507" y="5234464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ight Arrow 21"/>
          <p:cNvSpPr/>
          <p:nvPr/>
        </p:nvSpPr>
        <p:spPr>
          <a:xfrm>
            <a:off x="10163494" y="5230035"/>
            <a:ext cx="1054235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90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" grpId="0"/>
      <p:bldP spid="4" grpId="0" animBg="1"/>
      <p:bldP spid="17" grpId="0"/>
      <p:bldP spid="18" grpId="0"/>
      <p:bldP spid="48" grpId="0" animBg="1"/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40382" y="-1104369"/>
            <a:ext cx="10156723" cy="19805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71892" y="9419568"/>
            <a:ext cx="10156723" cy="198056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10641">
            <a:off x="9566934" y="-796601"/>
            <a:ext cx="8994804" cy="188890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59866">
            <a:off x="-247956" y="9342546"/>
            <a:ext cx="8994804" cy="1888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1028" y="7327714"/>
            <a:ext cx="7772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1778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году Эуфрозиния вышла замуж за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Мориц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фон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Поссе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и переехала 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его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родовое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поместье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Выйдом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вблизи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эстонского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города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Вильянди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5695" y="3455011"/>
            <a:ext cx="5488553" cy="34421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75695" y="6435453"/>
            <a:ext cx="2934507" cy="492443"/>
          </a:xfrm>
          <a:prstGeom prst="rect">
            <a:avLst/>
          </a:prstGeom>
          <a:solidFill>
            <a:srgbClr val="CCB094"/>
          </a:solidFill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Вильянди, Эстония</a:t>
            </a:r>
            <a:endParaRPr lang="ru-RU" sz="2600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21795" y="4483566"/>
            <a:ext cx="58967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Вскоре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них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родился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мальчик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Карл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проживший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всего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три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дня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. А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1779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году</a:t>
            </a:r>
            <a:r>
              <a:rPr lang="lv-LV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появилась</a:t>
            </a:r>
            <a:r>
              <a:rPr lang="lv-LV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дочь </a:t>
            </a:r>
            <a:r>
              <a:rPr lang="lv-LV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Иоганна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329636" y="4833164"/>
            <a:ext cx="1905000" cy="685800"/>
          </a:xfrm>
          <a:prstGeom prst="rightArrow">
            <a:avLst/>
          </a:prstGeom>
          <a:solidFill>
            <a:srgbClr val="CCB09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2"/>
          <p:cNvSpPr txBox="1"/>
          <p:nvPr/>
        </p:nvSpPr>
        <p:spPr>
          <a:xfrm>
            <a:off x="1333499" y="1063177"/>
            <a:ext cx="15621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Еуфрозиния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Ульрика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фон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r>
              <a:rPr lang="lv-LV" sz="6600" spc="-96" dirty="0" err="1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Поссе</a:t>
            </a:r>
            <a:r>
              <a:rPr lang="lv-LV" sz="6600" spc="-96" dirty="0">
                <a:ln w="9525">
                  <a:solidFill>
                    <a:sysClr val="windowText" lastClr="000000"/>
                  </a:solidFill>
                </a:ln>
                <a:solidFill>
                  <a:srgbClr val="CCB094"/>
                </a:solidFill>
                <a:latin typeface="Arial Black" panose="020B0A04020102020204" pitchFamily="34" charset="0"/>
              </a:rPr>
              <a:t> </a:t>
            </a:r>
            <a:endParaRPr lang="en-US" sz="6600" spc="-96" dirty="0">
              <a:ln w="9525">
                <a:solidFill>
                  <a:sysClr val="windowText" lastClr="000000"/>
                </a:solidFill>
              </a:ln>
              <a:solidFill>
                <a:srgbClr val="CCB094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1167" y="2191877"/>
            <a:ext cx="4649927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spc="-96" dirty="0" smtClean="0">
                <a:ln w="9525">
                  <a:noFill/>
                </a:ln>
                <a:latin typeface="Comic Sans MS" panose="030F0702030302020204" pitchFamily="66" charset="0"/>
                <a:cs typeface="Arial" panose="020B0604020202020204" pitchFamily="34" charset="0"/>
              </a:rPr>
              <a:t>ЗАМУЖЕСТВО</a:t>
            </a:r>
            <a:endParaRPr lang="ru-RU" sz="4000" spc="-96" dirty="0">
              <a:ln w="9525">
                <a:noFill/>
              </a:ln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21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9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1238</Words>
  <Application>Microsoft Office PowerPoint</Application>
  <PresentationFormat>Произвольный</PresentationFormat>
  <Paragraphs>233</Paragraphs>
  <Slides>29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Poppins Medium</vt:lpstr>
      <vt:lpstr>Arial Black</vt:lpstr>
      <vt:lpstr>Calibri</vt:lpstr>
      <vt:lpstr>Times New Roman</vt:lpstr>
      <vt:lpstr>Symbol</vt:lpstr>
      <vt:lpstr>Comic Sans MS</vt:lpstr>
      <vt:lpstr>Poppins Light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Балтийской бабушки</dc:title>
  <dc:creator>Ангелина</dc:creator>
  <cp:lastModifiedBy>Tatjana Moisejeva</cp:lastModifiedBy>
  <cp:revision>91</cp:revision>
  <dcterms:created xsi:type="dcterms:W3CDTF">2006-08-16T00:00:00Z</dcterms:created>
  <dcterms:modified xsi:type="dcterms:W3CDTF">2020-11-24T14:10:25Z</dcterms:modified>
  <dc:identifier>DAEJ9DMIsGw</dc:identifier>
</cp:coreProperties>
</file>