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3" r:id="rId8"/>
    <p:sldId id="264" r:id="rId9"/>
    <p:sldId id="262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59503" autoAdjust="0"/>
  </p:normalViewPr>
  <p:slideViewPr>
    <p:cSldViewPr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28600"/>
            <a:ext cx="7772400" cy="4571999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 sz="8800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6858000" cy="914400"/>
          </a:xfrm>
        </p:spPr>
        <p:txBody>
          <a:bodyPr/>
          <a:lstStyle>
            <a:lvl1pPr marL="0" indent="0" algn="l">
              <a:buNone/>
              <a:defRPr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47800"/>
            <a:ext cx="7772400" cy="4321175"/>
          </a:xfrm>
        </p:spPr>
        <p:txBody>
          <a:bodyPr anchor="ctr">
            <a:noAutofit/>
          </a:bodyPr>
          <a:lstStyle>
            <a:lvl1pPr algn="l">
              <a:lnSpc>
                <a:spcPct val="100000"/>
              </a:lnSpc>
              <a:defRPr sz="8800" b="0" cap="all" spc="-8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7772400" cy="1066800"/>
          </a:xfrm>
        </p:spPr>
        <p:txBody>
          <a:bodyPr anchor="b"/>
          <a:lstStyle>
            <a:lvl1pPr marL="0" indent="0">
              <a:buNone/>
              <a:defRPr sz="2000" b="0" cap="all" spc="12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3068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90160" y="1574800"/>
            <a:ext cx="32918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7632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sz="1800" b="0" cap="all" spc="100" baseline="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27632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93208" y="1572768"/>
            <a:ext cx="3291840" cy="639762"/>
          </a:xfrm>
        </p:spPr>
        <p:txBody>
          <a:bodyPr anchor="b">
            <a:noAutofit/>
          </a:bodyPr>
          <a:lstStyle>
            <a:lvl1pPr marL="0" indent="0">
              <a:buNone/>
              <a:defRPr lang="en-US" sz="1800" b="0" kern="1200" cap="all" spc="100" baseline="0" dirty="0" smtClean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93208" y="2259366"/>
            <a:ext cx="3291840" cy="38404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001124" y="4846320"/>
            <a:ext cx="142876" cy="201168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0"/>
            <a:ext cx="9000877" cy="4846320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5715000"/>
            <a:ext cx="8153400" cy="457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153400" cy="762000"/>
          </a:xfrm>
        </p:spPr>
        <p:txBody>
          <a:bodyPr anchor="t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001124" y="0"/>
            <a:ext cx="142876" cy="484632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18.10.2016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227377" y="5885497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 b="1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9001124" y="0"/>
            <a:ext cx="142876" cy="13716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001124" y="1371600"/>
            <a:ext cx="142876" cy="5486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 cap="all" spc="-6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Font typeface="Arial" pitchFamily="34" charset="0"/>
        <a:buNone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dirty="0"/>
              <a:t>От словаря к тексту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" y="4800600"/>
            <a:ext cx="8219256" cy="914400"/>
          </a:xfrm>
        </p:spPr>
        <p:txBody>
          <a:bodyPr/>
          <a:lstStyle/>
          <a:p>
            <a:r>
              <a:rPr lang="ru-RU" b="1" dirty="0" smtClean="0"/>
              <a:t>к </a:t>
            </a:r>
            <a:r>
              <a:rPr lang="ru-RU" b="1" dirty="0"/>
              <a:t>проекту </a:t>
            </a:r>
            <a:endParaRPr lang="ru-RU" b="1" dirty="0" smtClean="0"/>
          </a:p>
          <a:p>
            <a:r>
              <a:rPr lang="ru-RU" b="1" dirty="0" err="1" smtClean="0"/>
              <a:t>полиязычного</a:t>
            </a:r>
            <a:r>
              <a:rPr lang="ru-RU" b="1" dirty="0" smtClean="0"/>
              <a:t> семантического словаря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5985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772816"/>
            <a:ext cx="8578478" cy="4824536"/>
          </a:xfrm>
          <a:prstGeom prst="rect">
            <a:avLst/>
          </a:prstGeom>
        </p:spPr>
      </p:pic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179512" y="116632"/>
            <a:ext cx="7772400" cy="106680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Расширение круга соавторов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424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827584" y="2564905"/>
            <a:ext cx="7704856" cy="2556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4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Спасибо за </a:t>
            </a:r>
            <a:r>
              <a:rPr lang="ru-RU" sz="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внимание!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tk-TM" sz="44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Üns bereniňiz üçin sag boluň!!!</a:t>
            </a:r>
            <a:endParaRPr lang="ru-RU" sz="4400" dirty="0">
              <a:effectLst/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8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sz="2800" cap="none" dirty="0">
                <a:latin typeface="+mn-lt"/>
              </a:rPr>
              <a:t>р</a:t>
            </a:r>
            <a:r>
              <a:rPr lang="ru-RU" sz="2800" cap="none" dirty="0" smtClean="0">
                <a:latin typeface="+mn-lt"/>
              </a:rPr>
              <a:t>азработка </a:t>
            </a:r>
            <a:r>
              <a:rPr lang="ru-RU" sz="2800" cap="none" dirty="0" err="1" smtClean="0">
                <a:latin typeface="+mn-lt"/>
              </a:rPr>
              <a:t>полиязычного</a:t>
            </a:r>
            <a:r>
              <a:rPr lang="ru-RU" sz="2800" cap="none" dirty="0" smtClean="0">
                <a:latin typeface="+mn-lt"/>
              </a:rPr>
              <a:t> сопоставительного семантического словаря как дидактического источника при обучении русскому языку как иностранному.</a:t>
            </a:r>
            <a:endParaRPr lang="ru-RU" sz="2800" cap="none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Цель проекта: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85487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200000"/>
              </a:lnSpc>
            </a:pP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>
                <a:latin typeface="+mn-lt"/>
              </a:rPr>
              <a:t>выявить </a:t>
            </a:r>
            <a:r>
              <a:rPr lang="ru-RU" sz="1800" dirty="0">
                <a:latin typeface="+mn-lt"/>
              </a:rPr>
              <a:t>источники словаря;</a:t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>разработать </a:t>
            </a:r>
            <a:r>
              <a:rPr lang="ru-RU" sz="1800" dirty="0">
                <a:latin typeface="+mn-lt"/>
              </a:rPr>
              <a:t>структуру словаря;</a:t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>провести </a:t>
            </a:r>
            <a:r>
              <a:rPr lang="ru-RU" sz="1800" dirty="0">
                <a:latin typeface="+mn-lt"/>
              </a:rPr>
              <a:t>русско-туркменский сопоставительный анализ языкового материала;</a:t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>определить </a:t>
            </a:r>
            <a:r>
              <a:rPr lang="ru-RU" sz="1800" dirty="0">
                <a:latin typeface="+mn-lt"/>
              </a:rPr>
              <a:t>пути использования словаря;</a:t>
            </a:r>
            <a:br>
              <a:rPr lang="ru-RU" sz="1800" dirty="0">
                <a:latin typeface="+mn-lt"/>
              </a:rPr>
            </a:br>
            <a:r>
              <a:rPr lang="ru-RU" sz="1800" dirty="0" smtClean="0">
                <a:latin typeface="+mn-lt"/>
              </a:rPr>
              <a:t>положить </a:t>
            </a:r>
            <a:r>
              <a:rPr lang="ru-RU" sz="1800" dirty="0">
                <a:latin typeface="+mn-lt"/>
              </a:rPr>
              <a:t>начало формирования корпуса художественных текстов с использованием данных словаря (на русском и туркменском языках).</a:t>
            </a:r>
            <a:br>
              <a:rPr lang="ru-RU" sz="1800" dirty="0">
                <a:latin typeface="+mn-lt"/>
              </a:rPr>
            </a:br>
            <a:endParaRPr lang="ru-RU" sz="1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/>
              <a:t>Задачи проекта: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119831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999" y="2970106"/>
            <a:ext cx="2432397" cy="38996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762001" y="1556792"/>
            <a:ext cx="2153815" cy="4392488"/>
          </a:xfrm>
        </p:spPr>
        <p:txBody>
          <a:bodyPr>
            <a:normAutofit/>
          </a:bodyPr>
          <a:lstStyle/>
          <a:p>
            <a:r>
              <a:rPr lang="ru-RU" b="1" dirty="0" smtClean="0"/>
              <a:t>ГЕРУСОВА АННА</a:t>
            </a:r>
            <a:r>
              <a:rPr lang="ru-RU" dirty="0" smtClean="0"/>
              <a:t>, </a:t>
            </a:r>
            <a:r>
              <a:rPr lang="ru-RU" dirty="0"/>
              <a:t>студентка 4 курса факультета русской филологии и иностранных языков; </a:t>
            </a:r>
            <a:endParaRPr lang="ru-RU" dirty="0" smtClean="0"/>
          </a:p>
          <a:p>
            <a:r>
              <a:rPr lang="ru-RU" b="1" dirty="0" smtClean="0"/>
              <a:t>КУРБАНОВА МАХИРА</a:t>
            </a:r>
            <a:r>
              <a:rPr lang="ru-RU" dirty="0" smtClean="0"/>
              <a:t>, </a:t>
            </a:r>
          </a:p>
          <a:p>
            <a:r>
              <a:rPr lang="ru-RU" b="1" dirty="0" smtClean="0"/>
              <a:t>ТАДЖИЕВА РОЗА</a:t>
            </a:r>
            <a:r>
              <a:rPr lang="ru-RU" dirty="0" smtClean="0"/>
              <a:t>, </a:t>
            </a:r>
            <a:r>
              <a:rPr lang="ru-RU" dirty="0"/>
              <a:t>студентки 1 курса факультета русской филологии и иностранных языков. 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соАвторы</a:t>
            </a:r>
            <a:r>
              <a:rPr lang="ru-RU" b="1" dirty="0" smtClean="0"/>
              <a:t> </a:t>
            </a:r>
            <a:r>
              <a:rPr lang="ru-RU" b="1" dirty="0"/>
              <a:t>проекта</a:t>
            </a:r>
            <a:br>
              <a:rPr lang="ru-RU" b="1" dirty="0"/>
            </a:br>
            <a:endParaRPr lang="ru-RU" b="1" dirty="0"/>
          </a:p>
        </p:txBody>
      </p:sp>
      <p:pic>
        <p:nvPicPr>
          <p:cNvPr id="1029" name="Picture 5" descr="C:\Users\User\Desktop\Наследники\ФотоДляПрезентации\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838518"/>
            <a:ext cx="2566813" cy="37595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Аня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76672"/>
            <a:ext cx="2429541" cy="374441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02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Макет словарной статьи</a:t>
            </a:r>
            <a:endParaRPr lang="ru-RU" sz="2400" b="1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3633601"/>
              </p:ext>
            </p:extLst>
          </p:nvPr>
        </p:nvGraphicFramePr>
        <p:xfrm>
          <a:off x="457200" y="1556791"/>
          <a:ext cx="7772400" cy="4212184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3682752"/>
                <a:gridCol w="4089648"/>
              </a:tblGrid>
              <a:tr h="2224427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Система значений слова в</a:t>
                      </a:r>
                      <a:r>
                        <a:rPr lang="ru-RU" baseline="0" dirty="0" smtClean="0"/>
                        <a:t> русском языке</a:t>
                      </a:r>
                      <a:endParaRPr lang="ru-RU" dirty="0"/>
                    </a:p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Система значений слова в туркменском языке</a:t>
                      </a:r>
                    </a:p>
                    <a:p>
                      <a:r>
                        <a:rPr lang="ru-RU" dirty="0" smtClean="0"/>
                        <a:t>1.</a:t>
                      </a:r>
                    </a:p>
                    <a:p>
                      <a:r>
                        <a:rPr lang="ru-RU" dirty="0" smtClean="0"/>
                        <a:t>2.</a:t>
                      </a:r>
                    </a:p>
                    <a:p>
                      <a:r>
                        <a:rPr lang="ru-RU" dirty="0" smtClean="0"/>
                        <a:t>3.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987757"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Примеры на русском языке</a:t>
                      </a:r>
                    </a:p>
                    <a:p>
                      <a:pPr algn="l"/>
                      <a:r>
                        <a:rPr lang="ru-RU" b="1" dirty="0" smtClean="0"/>
                        <a:t>1.</a:t>
                      </a:r>
                    </a:p>
                    <a:p>
                      <a:pPr algn="l"/>
                      <a:r>
                        <a:rPr lang="ru-RU" b="1" dirty="0" smtClean="0"/>
                        <a:t>2.</a:t>
                      </a:r>
                    </a:p>
                    <a:p>
                      <a:pPr algn="l"/>
                      <a:r>
                        <a:rPr lang="ru-RU" b="1" dirty="0" smtClean="0"/>
                        <a:t>3.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Примеры на туркменском языке</a:t>
                      </a:r>
                    </a:p>
                    <a:p>
                      <a:pPr algn="l"/>
                      <a:r>
                        <a:rPr lang="ru-RU" b="1" dirty="0" smtClean="0"/>
                        <a:t>1.</a:t>
                      </a:r>
                    </a:p>
                    <a:p>
                      <a:pPr algn="l"/>
                      <a:r>
                        <a:rPr lang="ru-RU" b="1" dirty="0" smtClean="0"/>
                        <a:t>2.</a:t>
                      </a:r>
                    </a:p>
                    <a:p>
                      <a:pPr algn="l"/>
                      <a:r>
                        <a:rPr lang="ru-RU" b="1" dirty="0" smtClean="0"/>
                        <a:t>3.</a:t>
                      </a:r>
                    </a:p>
                    <a:p>
                      <a:pPr algn="l"/>
                      <a:endParaRPr lang="ru-RU" b="1" dirty="0" smtClean="0"/>
                    </a:p>
                    <a:p>
                      <a:pPr algn="ctr"/>
                      <a:endParaRPr lang="ru-RU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302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1529"/>
            <a:ext cx="5791200" cy="1371600"/>
          </a:xfrm>
        </p:spPr>
        <p:txBody>
          <a:bodyPr/>
          <a:lstStyle/>
          <a:p>
            <a:r>
              <a:rPr lang="ru-RU" b="1" dirty="0"/>
              <a:t>иллюстрации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06880" y="1116817"/>
            <a:ext cx="3291840" cy="639762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1916067"/>
            <a:ext cx="4176464" cy="4537269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ru-RU" sz="1900" b="0" dirty="0" err="1"/>
              <a:t>Кáменный</a:t>
            </a:r>
            <a:r>
              <a:rPr lang="ru-RU" sz="1900" b="0" dirty="0"/>
              <a:t> – </a:t>
            </a:r>
          </a:p>
          <a:p>
            <a:pPr>
              <a:spcBef>
                <a:spcPts val="0"/>
              </a:spcBef>
            </a:pPr>
            <a:r>
              <a:rPr lang="ru-RU" sz="1900" b="0" dirty="0" err="1"/>
              <a:t>Прилаг</a:t>
            </a:r>
            <a:r>
              <a:rPr lang="ru-RU" sz="1900" b="0" dirty="0"/>
              <a:t>. к </a:t>
            </a:r>
            <a:r>
              <a:rPr lang="ru-RU" sz="1900" b="0" i="1" dirty="0" err="1"/>
              <a:t>кáмень</a:t>
            </a:r>
            <a:r>
              <a:rPr lang="ru-RU" sz="1900" b="0" dirty="0"/>
              <a:t>. 1. Сделанный из камня.</a:t>
            </a:r>
          </a:p>
          <a:p>
            <a:pPr>
              <a:spcBef>
                <a:spcPts val="0"/>
              </a:spcBef>
            </a:pPr>
            <a:r>
              <a:rPr lang="ru-RU" sz="1900" b="0" dirty="0" smtClean="0"/>
              <a:t>2</a:t>
            </a:r>
            <a:r>
              <a:rPr lang="ru-RU" sz="1900" b="0" dirty="0"/>
              <a:t>. </a:t>
            </a:r>
            <a:r>
              <a:rPr lang="ru-RU" sz="1900" b="0" i="1" dirty="0"/>
              <a:t>перен</a:t>
            </a:r>
            <a:r>
              <a:rPr lang="ru-RU" sz="1900" b="0" dirty="0"/>
              <a:t>. Неподвижный, застывший, безжизненный.</a:t>
            </a:r>
          </a:p>
          <a:p>
            <a:pPr>
              <a:spcBef>
                <a:spcPts val="0"/>
              </a:spcBef>
            </a:pPr>
            <a:r>
              <a:rPr lang="ru-RU" sz="1900" b="0" dirty="0" smtClean="0"/>
              <a:t>3.</a:t>
            </a:r>
            <a:r>
              <a:rPr lang="ru-RU" sz="1900" b="0" i="1" dirty="0" smtClean="0"/>
              <a:t>перен</a:t>
            </a:r>
            <a:r>
              <a:rPr lang="ru-RU" sz="1900" b="0" dirty="0"/>
              <a:t>. Равнодушный, бесчувственный, жестокий.</a:t>
            </a:r>
          </a:p>
          <a:p>
            <a:pPr>
              <a:spcBef>
                <a:spcPts val="0"/>
              </a:spcBef>
            </a:pPr>
            <a:r>
              <a:rPr lang="ru-RU" sz="1900" b="0" dirty="0" smtClean="0"/>
              <a:t>4</a:t>
            </a:r>
            <a:r>
              <a:rPr lang="ru-RU" sz="1900" b="0" dirty="0"/>
              <a:t>. </a:t>
            </a:r>
            <a:r>
              <a:rPr lang="ru-RU" sz="1900" b="0" i="1" dirty="0"/>
              <a:t>перен</a:t>
            </a:r>
            <a:r>
              <a:rPr lang="ru-RU" sz="1900" b="0" dirty="0"/>
              <a:t>. Непоколебимый, стойкий, твердый</a:t>
            </a:r>
            <a:r>
              <a:rPr lang="ru-RU" sz="1900" b="0" dirty="0" smtClean="0"/>
              <a:t>.</a:t>
            </a:r>
            <a:endParaRPr lang="en-US" sz="1900" b="0" dirty="0" smtClean="0"/>
          </a:p>
          <a:p>
            <a:pPr>
              <a:spcBef>
                <a:spcPts val="0"/>
              </a:spcBef>
            </a:pPr>
            <a:endParaRPr lang="ru-RU" sz="1900" b="0" dirty="0" smtClean="0"/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800" b="0" dirty="0" smtClean="0"/>
              <a:t>Каменный дом.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800" b="0" dirty="0" smtClean="0"/>
              <a:t>Каменное лицо.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800" b="0" dirty="0" smtClean="0"/>
              <a:t>Каменное сердце.</a:t>
            </a:r>
          </a:p>
          <a:p>
            <a:pPr marL="342900" indent="-342900">
              <a:spcBef>
                <a:spcPts val="0"/>
              </a:spcBef>
              <a:buAutoNum type="arabicPeriod"/>
            </a:pPr>
            <a:r>
              <a:rPr lang="ru-RU" sz="1800" b="0" dirty="0" smtClean="0"/>
              <a:t>Каменная вера.</a:t>
            </a:r>
            <a:endParaRPr lang="ru-RU" sz="1800" b="0" dirty="0"/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73804" y="1116817"/>
            <a:ext cx="3291840" cy="639762"/>
          </a:xfrm>
        </p:spPr>
        <p:txBody>
          <a:bodyPr/>
          <a:lstStyle/>
          <a:p>
            <a:r>
              <a:rPr lang="ru-RU" dirty="0" smtClean="0"/>
              <a:t>Туркменский язык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98720" y="1988840"/>
            <a:ext cx="3821752" cy="4038998"/>
          </a:xfrm>
        </p:spPr>
        <p:txBody>
          <a:bodyPr>
            <a:normAutofit lnSpcReduction="10000"/>
          </a:bodyPr>
          <a:lstStyle/>
          <a:p>
            <a:pPr>
              <a:spcBef>
                <a:spcPts val="0"/>
              </a:spcBef>
            </a:pPr>
            <a:r>
              <a:rPr lang="en-US" sz="1800" b="0" dirty="0"/>
              <a:t>Daş – </a:t>
            </a:r>
          </a:p>
          <a:p>
            <a:pPr>
              <a:spcBef>
                <a:spcPts val="0"/>
              </a:spcBef>
            </a:pPr>
            <a:r>
              <a:rPr lang="en-US" sz="1800" b="0" dirty="0" err="1"/>
              <a:t>Degişli</a:t>
            </a:r>
            <a:r>
              <a:rPr lang="en-US" sz="1800" b="0" dirty="0"/>
              <a:t>: Daş </a:t>
            </a:r>
            <a:r>
              <a:rPr lang="en-US" sz="1800" b="0" dirty="0" err="1"/>
              <a:t>ügin</a:t>
            </a:r>
            <a:r>
              <a:rPr lang="en-US" sz="1800" b="0" dirty="0"/>
              <a:t>. </a:t>
            </a:r>
            <a:endParaRPr lang="ru-RU" sz="1800" b="0" dirty="0" smtClean="0"/>
          </a:p>
          <a:p>
            <a:pPr>
              <a:spcBef>
                <a:spcPts val="0"/>
              </a:spcBef>
            </a:pPr>
            <a:r>
              <a:rPr lang="en-US" sz="1800" b="0" dirty="0" smtClean="0"/>
              <a:t>1</a:t>
            </a:r>
            <a:r>
              <a:rPr lang="en-US" sz="1800" b="0" dirty="0"/>
              <a:t>. </a:t>
            </a:r>
            <a:r>
              <a:rPr lang="en-US" sz="1800" b="0" dirty="0" err="1"/>
              <a:t>Daşdan</a:t>
            </a:r>
            <a:r>
              <a:rPr lang="en-US" sz="1800" b="0" dirty="0"/>
              <a:t> </a:t>
            </a:r>
            <a:r>
              <a:rPr lang="en-US" sz="1800" b="0" dirty="0" err="1"/>
              <a:t>edilen</a:t>
            </a:r>
            <a:r>
              <a:rPr lang="en-US" sz="1800" b="0" dirty="0"/>
              <a:t>.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2</a:t>
            </a:r>
            <a:r>
              <a:rPr lang="en-US" sz="1800" b="0" dirty="0"/>
              <a:t>. </a:t>
            </a:r>
            <a:r>
              <a:rPr lang="ru-RU" sz="1800" b="0" dirty="0">
                <a:solidFill>
                  <a:srgbClr val="000000"/>
                </a:solidFill>
              </a:rPr>
              <a:t>− </a:t>
            </a:r>
            <a:endParaRPr lang="ru-RU" sz="1800" b="0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r>
              <a:rPr lang="en-US" sz="1800" b="0" dirty="0" smtClean="0"/>
              <a:t>3</a:t>
            </a:r>
            <a:r>
              <a:rPr lang="en-US" sz="1800" b="0" dirty="0"/>
              <a:t>. </a:t>
            </a:r>
            <a:r>
              <a:rPr lang="en-US" sz="1800" b="0" dirty="0" err="1"/>
              <a:t>Biparh</a:t>
            </a:r>
            <a:r>
              <a:rPr lang="en-US" sz="1800" b="0" dirty="0"/>
              <a:t>, </a:t>
            </a:r>
            <a:r>
              <a:rPr lang="en-US" sz="1800" b="0" dirty="0" err="1"/>
              <a:t>duýgusya</a:t>
            </a:r>
            <a:r>
              <a:rPr lang="en-US" sz="1800" b="0" dirty="0"/>
              <a:t>, </a:t>
            </a:r>
            <a:r>
              <a:rPr lang="en-US" sz="1800" b="0" dirty="0" err="1"/>
              <a:t>agyr</a:t>
            </a:r>
            <a:r>
              <a:rPr lang="en-US" sz="1800" b="0" dirty="0"/>
              <a:t>.</a:t>
            </a:r>
          </a:p>
          <a:p>
            <a:pPr>
              <a:spcBef>
                <a:spcPts val="0"/>
              </a:spcBef>
            </a:pPr>
            <a:r>
              <a:rPr lang="en-US" sz="1800" b="0" dirty="0" smtClean="0"/>
              <a:t>4</a:t>
            </a:r>
            <a:r>
              <a:rPr lang="en-US" sz="1800" b="0" dirty="0"/>
              <a:t>. </a:t>
            </a:r>
            <a:r>
              <a:rPr lang="ru-RU" sz="1800" b="0" dirty="0" smtClean="0">
                <a:solidFill>
                  <a:srgbClr val="000000"/>
                </a:solidFill>
              </a:rPr>
              <a:t>−</a:t>
            </a:r>
          </a:p>
          <a:p>
            <a:pPr>
              <a:spcBef>
                <a:spcPts val="0"/>
              </a:spcBef>
            </a:pPr>
            <a:endParaRPr lang="ru-RU" sz="1800" b="0" dirty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</a:pPr>
            <a:endParaRPr lang="en-US" sz="1800" b="0" dirty="0"/>
          </a:p>
          <a:p>
            <a:pPr marL="342000" indent="-342900">
              <a:spcBef>
                <a:spcPts val="0"/>
              </a:spcBef>
              <a:buAutoNum type="arabicPeriod"/>
            </a:pPr>
            <a:r>
              <a:rPr lang="en-US" sz="1800" b="0" dirty="0" err="1"/>
              <a:t>D</a:t>
            </a:r>
            <a:r>
              <a:rPr lang="en-US" sz="1800" b="0" dirty="0" err="1" smtClean="0"/>
              <a:t>aşdan</a:t>
            </a:r>
            <a:r>
              <a:rPr lang="en-US" sz="1800" b="0" dirty="0" smtClean="0"/>
              <a:t> </a:t>
            </a:r>
            <a:r>
              <a:rPr lang="en-US" sz="1800" b="0" dirty="0" err="1"/>
              <a:t>edilen.oy</a:t>
            </a:r>
            <a:r>
              <a:rPr lang="en-US" sz="1800" b="0" dirty="0" smtClean="0"/>
              <a:t>.</a:t>
            </a:r>
            <a:endParaRPr lang="ru-RU" sz="1800" b="0" dirty="0" smtClean="0"/>
          </a:p>
          <a:p>
            <a:pPr marL="342000" indent="-342900">
              <a:spcBef>
                <a:spcPts val="0"/>
              </a:spcBef>
              <a:buAutoNum type="arabicPeriod"/>
            </a:pPr>
            <a:r>
              <a:rPr lang="ru-RU" sz="1800" b="0" dirty="0" smtClean="0"/>
              <a:t>− </a:t>
            </a:r>
          </a:p>
          <a:p>
            <a:pPr marL="342000" indent="-342900">
              <a:spcBef>
                <a:spcPts val="0"/>
              </a:spcBef>
              <a:buAutoNum type="arabicPeriod"/>
            </a:pPr>
            <a:r>
              <a:rPr lang="en-US" sz="1800" b="0" dirty="0"/>
              <a:t>Daş </a:t>
            </a:r>
            <a:r>
              <a:rPr lang="en-US" sz="1800" b="0" dirty="0" err="1"/>
              <a:t>ýürek</a:t>
            </a:r>
            <a:r>
              <a:rPr lang="en-US" sz="1800" b="0" dirty="0" smtClean="0"/>
              <a:t>.</a:t>
            </a:r>
          </a:p>
          <a:p>
            <a:pPr marL="342000" indent="-342900">
              <a:spcBef>
                <a:spcPts val="0"/>
              </a:spcBef>
              <a:buAutoNum type="arabicPeriod"/>
            </a:pPr>
            <a:r>
              <a:rPr lang="ru-RU" sz="1800" b="0" dirty="0" smtClean="0"/>
              <a:t>−</a:t>
            </a:r>
            <a:r>
              <a:rPr lang="en-US" sz="1800" b="0" dirty="0" smtClean="0"/>
              <a:t> </a:t>
            </a:r>
            <a:endParaRPr lang="ru-RU" sz="1800" b="0" dirty="0"/>
          </a:p>
        </p:txBody>
      </p:sp>
    </p:spTree>
    <p:extLst>
      <p:ext uri="{BB962C8B-B14F-4D97-AF65-F5344CB8AC3E}">
        <p14:creationId xmlns:p14="http://schemas.microsoft.com/office/powerpoint/2010/main" val="66317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23528" y="-101672"/>
            <a:ext cx="5544616" cy="1947664"/>
          </a:xfrm>
        </p:spPr>
        <p:txBody>
          <a:bodyPr>
            <a:normAutofit/>
          </a:bodyPr>
          <a:lstStyle/>
          <a:p>
            <a:r>
              <a:rPr lang="ru-RU" sz="2400" b="1" dirty="0" smtClean="0"/>
              <a:t>Примеры из художественной литературы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31640" y="1349662"/>
            <a:ext cx="3291840" cy="551083"/>
          </a:xfrm>
        </p:spPr>
        <p:txBody>
          <a:bodyPr/>
          <a:lstStyle/>
          <a:p>
            <a:r>
              <a:rPr lang="ru-RU" dirty="0" smtClean="0"/>
              <a:t>Русский язык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2132856"/>
            <a:ext cx="4176464" cy="4537269"/>
          </a:xfrm>
        </p:spPr>
        <p:txBody>
          <a:bodyPr>
            <a:normAutofit/>
          </a:bodyPr>
          <a:lstStyle/>
          <a:p>
            <a:r>
              <a:rPr lang="ru-RU" sz="1800" dirty="0"/>
              <a:t>Лицо ее не побледнело, не изменилось — но какое-то каменное стало, и выражение на нем такое... как будто вот-вот сейчас она заснет. (И.С. Тургенев</a:t>
            </a:r>
            <a:r>
              <a:rPr lang="ru-RU" sz="1800" dirty="0" smtClean="0"/>
              <a:t>)</a:t>
            </a:r>
          </a:p>
          <a:p>
            <a:endParaRPr lang="ru-RU" sz="1800" dirty="0"/>
          </a:p>
          <a:p>
            <a:r>
              <a:rPr lang="ru-RU" sz="1800" dirty="0"/>
              <a:t>Видно, и положительные люди носят в груди не каменное сердце, и скучать не любят они так же, как и остальные, простые смертные. (И.С. Тургенев</a:t>
            </a:r>
            <a:r>
              <a:rPr lang="ru-RU" sz="1800" dirty="0" smtClean="0"/>
              <a:t>)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231591" y="1260983"/>
            <a:ext cx="3291840" cy="639762"/>
          </a:xfrm>
        </p:spPr>
        <p:txBody>
          <a:bodyPr/>
          <a:lstStyle/>
          <a:p>
            <a:r>
              <a:rPr lang="ru-RU" dirty="0" smtClean="0"/>
              <a:t>Туркменский язык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66635" y="2169242"/>
            <a:ext cx="3821752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Könül </a:t>
            </a:r>
            <a:r>
              <a:rPr lang="en-US" sz="1800" dirty="0" err="1"/>
              <a:t>aýdar</a:t>
            </a:r>
            <a:r>
              <a:rPr lang="en-US" sz="1800" dirty="0"/>
              <a:t>: </a:t>
            </a:r>
            <a:r>
              <a:rPr lang="en-US" sz="1800" dirty="0" err="1"/>
              <a:t>halkdan</a:t>
            </a:r>
            <a:r>
              <a:rPr lang="en-US" sz="1800" dirty="0"/>
              <a:t> </a:t>
            </a:r>
            <a:r>
              <a:rPr lang="en-US" sz="1800" dirty="0" err="1"/>
              <a:t>galyp</a:t>
            </a:r>
            <a:r>
              <a:rPr lang="en-US" sz="1800" dirty="0" smtClean="0"/>
              <a:t>,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Gezsem</a:t>
            </a:r>
            <a:r>
              <a:rPr lang="en-US" sz="1800" dirty="0"/>
              <a:t> </a:t>
            </a:r>
            <a:r>
              <a:rPr lang="en-US" sz="1800" dirty="0" err="1"/>
              <a:t>daglar</a:t>
            </a:r>
            <a:r>
              <a:rPr lang="en-US" sz="1800" dirty="0"/>
              <a:t>, </a:t>
            </a:r>
            <a:r>
              <a:rPr lang="en-US" sz="1800" dirty="0" err="1"/>
              <a:t>daşlar</a:t>
            </a:r>
            <a:r>
              <a:rPr lang="en-US" sz="1800" dirty="0"/>
              <a:t> </a:t>
            </a:r>
            <a:r>
              <a:rPr lang="en-US" sz="1800" dirty="0" err="1"/>
              <a:t>bilen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Ýazygymny</a:t>
            </a:r>
            <a:r>
              <a:rPr lang="en-US" sz="1800" dirty="0"/>
              <a:t> </a:t>
            </a:r>
            <a:r>
              <a:rPr lang="en-US" sz="1800" dirty="0" err="1"/>
              <a:t>ýada</a:t>
            </a:r>
            <a:r>
              <a:rPr lang="en-US" sz="1800" dirty="0"/>
              <a:t> </a:t>
            </a:r>
            <a:r>
              <a:rPr lang="en-US" sz="1800" dirty="0" err="1"/>
              <a:t>salyp</a:t>
            </a:r>
            <a:r>
              <a:rPr lang="en-US" sz="1800" dirty="0" smtClean="0"/>
              <a:t>,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Ýüzüm</a:t>
            </a:r>
            <a:r>
              <a:rPr lang="en-US" sz="1800" dirty="0"/>
              <a:t> </a:t>
            </a:r>
            <a:r>
              <a:rPr lang="en-US" sz="1800" dirty="0" err="1"/>
              <a:t>ýuwsara</a:t>
            </a:r>
            <a:r>
              <a:rPr lang="en-US" sz="1800" dirty="0"/>
              <a:t> </a:t>
            </a:r>
            <a:r>
              <a:rPr lang="en-US" sz="1800" dirty="0" err="1" smtClean="0"/>
              <a:t>ýaşlar</a:t>
            </a:r>
            <a:r>
              <a:rPr lang="en-US" sz="1800" dirty="0" smtClean="0"/>
              <a:t> </a:t>
            </a:r>
            <a:r>
              <a:rPr lang="en-US" sz="1800" dirty="0" err="1"/>
              <a:t>bilen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(</a:t>
            </a:r>
            <a:r>
              <a:rPr lang="en-US" sz="1800" dirty="0" err="1" smtClean="0"/>
              <a:t>Magtymguly</a:t>
            </a:r>
            <a:r>
              <a:rPr lang="ru-RU" sz="1800" dirty="0" smtClean="0"/>
              <a:t>)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00943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95536" y="-301068"/>
            <a:ext cx="5544616" cy="194766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Примеры из художественной литературы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539552" y="1916067"/>
            <a:ext cx="4176464" cy="4537269"/>
          </a:xfrm>
        </p:spPr>
        <p:txBody>
          <a:bodyPr>
            <a:normAutofit/>
          </a:bodyPr>
          <a:lstStyle/>
          <a:p>
            <a:endParaRPr lang="ru-RU" sz="1800" dirty="0"/>
          </a:p>
          <a:p>
            <a:endParaRPr lang="ru-RU" sz="18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5173804" y="1116817"/>
            <a:ext cx="3291840" cy="639762"/>
          </a:xfrm>
        </p:spPr>
        <p:txBody>
          <a:bodyPr/>
          <a:lstStyle/>
          <a:p>
            <a:r>
              <a:rPr lang="ru-RU" dirty="0" smtClean="0"/>
              <a:t>Туркменский язык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>
          <a:xfrm>
            <a:off x="4998720" y="1988840"/>
            <a:ext cx="3821752" cy="4464496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US" sz="1800" dirty="0" smtClean="0"/>
              <a:t>Könül </a:t>
            </a:r>
            <a:r>
              <a:rPr lang="en-US" sz="1800" dirty="0" err="1"/>
              <a:t>aýdar</a:t>
            </a:r>
            <a:r>
              <a:rPr lang="en-US" sz="1800" dirty="0"/>
              <a:t>: </a:t>
            </a:r>
            <a:r>
              <a:rPr lang="en-US" sz="1800" dirty="0" err="1"/>
              <a:t>halkdan</a:t>
            </a:r>
            <a:r>
              <a:rPr lang="en-US" sz="1800" dirty="0"/>
              <a:t> </a:t>
            </a:r>
            <a:r>
              <a:rPr lang="en-US" sz="1800" dirty="0" err="1"/>
              <a:t>galyp</a:t>
            </a:r>
            <a:r>
              <a:rPr lang="en-US" sz="1800" dirty="0" smtClean="0"/>
              <a:t>,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Gezsem</a:t>
            </a:r>
            <a:r>
              <a:rPr lang="en-US" sz="1800" dirty="0"/>
              <a:t> </a:t>
            </a:r>
            <a:r>
              <a:rPr lang="en-US" sz="1800" dirty="0" err="1"/>
              <a:t>daglar</a:t>
            </a:r>
            <a:r>
              <a:rPr lang="en-US" sz="1800" dirty="0"/>
              <a:t>, </a:t>
            </a:r>
            <a:r>
              <a:rPr lang="en-US" sz="1800" dirty="0" err="1"/>
              <a:t>daşlar</a:t>
            </a:r>
            <a:r>
              <a:rPr lang="en-US" sz="1800" dirty="0"/>
              <a:t> </a:t>
            </a:r>
            <a:r>
              <a:rPr lang="en-US" sz="1800" dirty="0" err="1"/>
              <a:t>bilen</a:t>
            </a:r>
            <a:r>
              <a:rPr lang="en-US" sz="1800" dirty="0" smtClean="0"/>
              <a:t>.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Ýazygymny</a:t>
            </a:r>
            <a:r>
              <a:rPr lang="en-US" sz="1800" dirty="0"/>
              <a:t> </a:t>
            </a:r>
            <a:r>
              <a:rPr lang="en-US" sz="1800" dirty="0" err="1"/>
              <a:t>ýada</a:t>
            </a:r>
            <a:r>
              <a:rPr lang="en-US" sz="1800" dirty="0"/>
              <a:t> </a:t>
            </a:r>
            <a:r>
              <a:rPr lang="en-US" sz="1800" dirty="0" err="1"/>
              <a:t>salyp</a:t>
            </a:r>
            <a:r>
              <a:rPr lang="en-US" sz="1800" dirty="0" smtClean="0"/>
              <a:t>,</a:t>
            </a:r>
            <a:endParaRPr lang="en-US" sz="1800" dirty="0"/>
          </a:p>
          <a:p>
            <a:pPr>
              <a:spcBef>
                <a:spcPts val="0"/>
              </a:spcBef>
            </a:pPr>
            <a:r>
              <a:rPr lang="en-US" sz="1800" dirty="0" err="1"/>
              <a:t>Ýüzüm</a:t>
            </a:r>
            <a:r>
              <a:rPr lang="en-US" sz="1800" dirty="0"/>
              <a:t> </a:t>
            </a:r>
            <a:r>
              <a:rPr lang="en-US" sz="1800" dirty="0" err="1"/>
              <a:t>ýuwsara</a:t>
            </a:r>
            <a:r>
              <a:rPr lang="en-US" sz="1800" dirty="0"/>
              <a:t> </a:t>
            </a:r>
            <a:r>
              <a:rPr lang="en-US" sz="1800" dirty="0" err="1" smtClean="0"/>
              <a:t>ýaşlar</a:t>
            </a:r>
            <a:r>
              <a:rPr lang="en-US" sz="1800" dirty="0" smtClean="0"/>
              <a:t> </a:t>
            </a:r>
            <a:r>
              <a:rPr lang="en-US" sz="1800" dirty="0" err="1"/>
              <a:t>bilen</a:t>
            </a:r>
            <a:r>
              <a:rPr lang="en-US" sz="1800" dirty="0" smtClean="0"/>
              <a:t>.</a:t>
            </a:r>
          </a:p>
          <a:p>
            <a:pPr>
              <a:spcBef>
                <a:spcPts val="0"/>
              </a:spcBef>
            </a:pPr>
            <a:r>
              <a:rPr lang="ru-RU" sz="1800" dirty="0" smtClean="0"/>
              <a:t>(</a:t>
            </a:r>
            <a:r>
              <a:rPr lang="en-US" sz="1800" dirty="0" err="1" smtClean="0"/>
              <a:t>Magtymguly</a:t>
            </a:r>
            <a:r>
              <a:rPr lang="ru-RU" sz="1800" dirty="0" smtClean="0"/>
              <a:t>)</a:t>
            </a:r>
            <a:endParaRPr lang="ru-RU" sz="1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12776"/>
            <a:ext cx="3672408" cy="5294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74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1800" cap="none" dirty="0" smtClean="0">
                <a:latin typeface="+mn-lt"/>
              </a:rPr>
              <a:t>Сформирована основа </a:t>
            </a:r>
            <a:r>
              <a:rPr lang="ru-RU" sz="1800" cap="none" dirty="0" err="1" smtClean="0">
                <a:latin typeface="+mn-lt"/>
              </a:rPr>
              <a:t>полиязычного</a:t>
            </a:r>
            <a:r>
              <a:rPr lang="ru-RU" sz="1800" cap="none" dirty="0" smtClean="0">
                <a:latin typeface="+mn-lt"/>
              </a:rPr>
              <a:t> семантического словаря с параллельной реализацией универсальной метафоры. </a:t>
            </a:r>
            <a:br>
              <a:rPr lang="ru-RU" sz="1800" cap="none" dirty="0" smtClean="0">
                <a:latin typeface="+mn-lt"/>
              </a:rPr>
            </a:br>
            <a:r>
              <a:rPr lang="ru-RU" sz="1800" cap="none" dirty="0" smtClean="0">
                <a:latin typeface="+mn-lt"/>
              </a:rPr>
              <a:t>Дано теоретическое и методическое обоснование актуальности научно-практического проекта.</a:t>
            </a:r>
            <a:br>
              <a:rPr lang="ru-RU" sz="1800" cap="none" dirty="0" smtClean="0">
                <a:latin typeface="+mn-lt"/>
              </a:rPr>
            </a:br>
            <a:r>
              <a:rPr lang="ru-RU" sz="1800" cap="none" dirty="0" smtClean="0">
                <a:latin typeface="+mn-lt"/>
              </a:rPr>
              <a:t>Проведена предварительная апробация материалов словаря в </a:t>
            </a:r>
            <a:r>
              <a:rPr lang="ru-RU" sz="1800" cap="none" dirty="0" err="1" smtClean="0">
                <a:latin typeface="+mn-lt"/>
              </a:rPr>
              <a:t>туркменоязычной</a:t>
            </a:r>
            <a:r>
              <a:rPr lang="ru-RU" sz="1800" cap="none" dirty="0" smtClean="0">
                <a:latin typeface="+mn-lt"/>
              </a:rPr>
              <a:t> аудитории.</a:t>
            </a:r>
            <a:br>
              <a:rPr lang="ru-RU" sz="1800" cap="none" dirty="0" smtClean="0">
                <a:latin typeface="+mn-lt"/>
              </a:rPr>
            </a:br>
            <a:r>
              <a:rPr lang="ru-RU" sz="1800" cap="none" dirty="0" smtClean="0">
                <a:latin typeface="+mn-lt"/>
              </a:rPr>
              <a:t>____________________</a:t>
            </a:r>
            <a:br>
              <a:rPr lang="ru-RU" sz="1800" cap="none" dirty="0" smtClean="0">
                <a:latin typeface="+mn-lt"/>
              </a:rPr>
            </a:br>
            <a:r>
              <a:rPr lang="ru-RU" sz="1800" cap="none" dirty="0" smtClean="0">
                <a:latin typeface="+mn-lt"/>
              </a:rPr>
              <a:t>Дальнейшее расширение словника – лексического корпуса словаря.</a:t>
            </a:r>
            <a:br>
              <a:rPr lang="ru-RU" sz="1800" cap="none" dirty="0" smtClean="0">
                <a:latin typeface="+mn-lt"/>
              </a:rPr>
            </a:br>
            <a:r>
              <a:rPr lang="ru-RU" sz="1800" cap="none" dirty="0" smtClean="0">
                <a:latin typeface="+mn-lt"/>
              </a:rPr>
              <a:t>Формирование </a:t>
            </a:r>
            <a:r>
              <a:rPr lang="ru-RU" sz="1800" cap="none" dirty="0">
                <a:latin typeface="+mn-lt"/>
              </a:rPr>
              <a:t>корпуса текстов из прозаических и поэтических </a:t>
            </a:r>
            <a:r>
              <a:rPr lang="ru-RU" sz="1800" cap="none" dirty="0" smtClean="0">
                <a:latin typeface="+mn-lt"/>
              </a:rPr>
              <a:t>произведений русской и туркменской литературы.</a:t>
            </a:r>
            <a:br>
              <a:rPr lang="ru-RU" sz="1800" cap="none" dirty="0" smtClean="0">
                <a:latin typeface="+mn-lt"/>
              </a:rPr>
            </a:br>
            <a:r>
              <a:rPr lang="ru-RU" sz="1800" cap="none" dirty="0" smtClean="0">
                <a:latin typeface="+mn-lt"/>
              </a:rPr>
              <a:t>Введение  в словарь данных английского языка.</a:t>
            </a:r>
            <a:endParaRPr lang="ru-RU" sz="1800" cap="none" dirty="0"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Итоги и перспективы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410704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ая">
  <a:themeElements>
    <a:clrScheme name="Главная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авная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Essential</Template>
  <TotalTime>655</TotalTime>
  <Words>352</Words>
  <Application>Microsoft Office PowerPoint</Application>
  <PresentationFormat>Экран (4:3)</PresentationFormat>
  <Paragraphs>76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Wingdings</vt:lpstr>
      <vt:lpstr>Главная</vt:lpstr>
      <vt:lpstr>От словаря к тексту </vt:lpstr>
      <vt:lpstr>разработка полиязычного сопоставительного семантического словаря как дидактического источника при обучении русскому языку как иностранному.</vt:lpstr>
      <vt:lpstr> выявить источники словаря; разработать структуру словаря; провести русско-туркменский сопоставительный анализ языкового материала; определить пути использования словаря; положить начало формирования корпуса художественных текстов с использованием данных словаря (на русском и туркменском языках). </vt:lpstr>
      <vt:lpstr>соАвторы проекта </vt:lpstr>
      <vt:lpstr>Презентация PowerPoint</vt:lpstr>
      <vt:lpstr>иллюстрации </vt:lpstr>
      <vt:lpstr>Примеры из художественной литературы </vt:lpstr>
      <vt:lpstr>Примеры из художественной литературы </vt:lpstr>
      <vt:lpstr>Сформирована основа полиязычного семантического словаря с параллельной реализацией универсальной метафоры.  Дано теоретическое и методическое обоснование актуальности научно-практического проекта. Проведена предварительная апробация материалов словаря в туркменоязычной аудитории. ____________________ Дальнейшее расширение словника – лексического корпуса словаря. Формирование корпуса текстов из прозаических и поэтических произведений русской и туркменской литературы. Введение  в словарь данных английского языка.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 словаря к тексту</dc:title>
  <dc:creator>User</dc:creator>
  <cp:lastModifiedBy>User</cp:lastModifiedBy>
  <cp:revision>25</cp:revision>
  <dcterms:created xsi:type="dcterms:W3CDTF">2016-10-10T08:11:37Z</dcterms:created>
  <dcterms:modified xsi:type="dcterms:W3CDTF">2016-10-18T17:40:04Z</dcterms:modified>
</cp:coreProperties>
</file>