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68" r:id="rId5"/>
    <p:sldId id="269" r:id="rId6"/>
    <p:sldId id="260" r:id="rId7"/>
    <p:sldId id="270" r:id="rId8"/>
    <p:sldId id="261" r:id="rId9"/>
    <p:sldId id="274" r:id="rId10"/>
    <p:sldId id="271" r:id="rId11"/>
    <p:sldId id="275" r:id="rId12"/>
    <p:sldId id="272" r:id="rId13"/>
    <p:sldId id="273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7" autoAdjust="0"/>
    <p:restoredTop sz="94660"/>
  </p:normalViewPr>
  <p:slideViewPr>
    <p:cSldViewPr>
      <p:cViewPr>
        <p:scale>
          <a:sx n="70" d="100"/>
          <a:sy n="70" d="100"/>
        </p:scale>
        <p:origin x="-2802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106255-E4EF-4988-8386-6A84864652E1}" type="datetimeFigureOut">
              <a:rPr lang="ru-RU" smtClean="0"/>
              <a:pPr/>
              <a:t>06.11.2016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7D495FF-DC6C-44B2-A9C6-E1AD791DE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Имя князя </a:t>
            </a:r>
            <a:r>
              <a:rPr lang="ru-RU" sz="6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Довмонта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74"/>
            <a:ext cx="8086756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Списки 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«Повести о 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</a:rPr>
              <a:t>Довмонте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» (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XVII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век)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714488"/>
            <a:ext cx="7772400" cy="4572000"/>
          </a:xfrm>
        </p:spPr>
        <p:txBody>
          <a:bodyPr/>
          <a:lstStyle/>
          <a:p>
            <a:r>
              <a:rPr lang="ru-RU" dirty="0" smtClean="0"/>
              <a:t>Погодинский список Средней редакции Повести о </a:t>
            </a:r>
            <a:r>
              <a:rPr lang="ru-RU" dirty="0" err="1" smtClean="0"/>
              <a:t>Довмонте</a:t>
            </a:r>
            <a:r>
              <a:rPr lang="ru-RU" dirty="0" smtClean="0"/>
              <a:t> и Сказания о </a:t>
            </a:r>
            <a:r>
              <a:rPr lang="ru-RU" dirty="0" err="1" smtClean="0"/>
              <a:t>Войшелке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Архивский</a:t>
            </a:r>
            <a:r>
              <a:rPr lang="ru-RU" dirty="0" smtClean="0"/>
              <a:t> и Лихачевский списки Распространенной редакции Повести о </a:t>
            </a:r>
            <a:r>
              <a:rPr lang="ru-RU" dirty="0" err="1" smtClean="0"/>
              <a:t>Довмонте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Синодальный 2 список Средней редакции Повести о </a:t>
            </a:r>
            <a:r>
              <a:rPr lang="ru-RU" dirty="0" err="1" smtClean="0"/>
              <a:t>Довмонте</a:t>
            </a:r>
            <a:r>
              <a:rPr lang="ru-RU" dirty="0" smtClean="0"/>
              <a:t> и сказания о </a:t>
            </a:r>
            <a:r>
              <a:rPr lang="ru-RU" dirty="0" err="1" smtClean="0"/>
              <a:t>Войшелке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0324"/>
            <a:ext cx="8429684" cy="172560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Синодик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3100" dirty="0" smtClean="0">
                <a:solidFill>
                  <a:schemeClr val="tx1"/>
                </a:solidFill>
                <a:latin typeface="+mn-lt"/>
              </a:rPr>
              <a:t>– это </a:t>
            </a:r>
            <a:r>
              <a:rPr lang="ru-RU" sz="3100" dirty="0" err="1" smtClean="0">
                <a:solidFill>
                  <a:schemeClr val="tx1"/>
                </a:solidFill>
                <a:latin typeface="+mn-lt"/>
              </a:rPr>
              <a:t>книга-помяник</a:t>
            </a:r>
            <a:r>
              <a:rPr lang="ru-RU" sz="3100" dirty="0" smtClean="0">
                <a:solidFill>
                  <a:schemeClr val="tx1"/>
                </a:solidFill>
                <a:latin typeface="+mn-lt"/>
              </a:rPr>
              <a:t>, куда вписываются имена для поминовения на литургиях.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Содержимое 3" descr="information_items_property_341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756162"/>
            <a:ext cx="7643494" cy="4263638"/>
          </a:xfrm>
        </p:spPr>
      </p:pic>
      <p:sp>
        <p:nvSpPr>
          <p:cNvPr id="5" name="TextBox 4"/>
          <p:cNvSpPr txBox="1"/>
          <p:nvPr/>
        </p:nvSpPr>
        <p:spPr>
          <a:xfrm>
            <a:off x="1500166" y="6072206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Синодик </a:t>
            </a:r>
            <a:r>
              <a:rPr lang="ru-RU" dirty="0" err="1" smtClean="0"/>
              <a:t>Николо-Любятова</a:t>
            </a:r>
            <a:r>
              <a:rPr lang="ru-RU" dirty="0" smtClean="0"/>
              <a:t> монастыря (1680–1681 гг.)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Псковские синодики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XVII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века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3116"/>
            <a:ext cx="7772400" cy="3876684"/>
          </a:xfrm>
        </p:spPr>
        <p:txBody>
          <a:bodyPr/>
          <a:lstStyle/>
          <a:p>
            <a:r>
              <a:rPr lang="ru-RU" dirty="0" smtClean="0"/>
              <a:t>Синодик Богоявленской церкви с </a:t>
            </a:r>
            <a:r>
              <a:rPr lang="ru-RU" dirty="0" err="1" smtClean="0"/>
              <a:t>Запсковья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Синодик церкви Покрова Богородицы </a:t>
            </a:r>
            <a:r>
              <a:rPr lang="ru-RU" dirty="0" err="1" smtClean="0"/>
              <a:t>Знахлицкого</a:t>
            </a:r>
            <a:r>
              <a:rPr lang="ru-RU" dirty="0" smtClean="0"/>
              <a:t> погоста;</a:t>
            </a:r>
          </a:p>
          <a:p>
            <a:r>
              <a:rPr lang="ru-RU" dirty="0" smtClean="0"/>
              <a:t>Синодик церкви Георгия;</a:t>
            </a:r>
          </a:p>
          <a:p>
            <a:r>
              <a:rPr lang="ru-RU" dirty="0" smtClean="0"/>
              <a:t>Синодик Троицкого собора.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Псковские синодики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XVIII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века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3116"/>
            <a:ext cx="7772400" cy="3876684"/>
          </a:xfrm>
        </p:spPr>
        <p:txBody>
          <a:bodyPr>
            <a:normAutofit/>
          </a:bodyPr>
          <a:lstStyle/>
          <a:p>
            <a:r>
              <a:rPr lang="ru-RU" dirty="0" smtClean="0"/>
              <a:t>Синодик </a:t>
            </a:r>
            <a:r>
              <a:rPr lang="ru-RU" dirty="0" err="1" smtClean="0"/>
              <a:t>Крыпецкого</a:t>
            </a:r>
            <a:r>
              <a:rPr lang="ru-RU" dirty="0" smtClean="0"/>
              <a:t> монастыря;</a:t>
            </a:r>
          </a:p>
          <a:p>
            <a:r>
              <a:rPr lang="ru-RU" dirty="0" smtClean="0"/>
              <a:t>Синодик Никитского монастыря с Поля; </a:t>
            </a:r>
          </a:p>
          <a:p>
            <a:r>
              <a:rPr lang="ru-RU" dirty="0" smtClean="0"/>
              <a:t>Синодик Никольской церкви Погоста </a:t>
            </a:r>
            <a:r>
              <a:rPr lang="ru-RU" dirty="0" err="1" smtClean="0"/>
              <a:t>Виделебье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Синодик Алексеевской церкви с Поля;</a:t>
            </a:r>
          </a:p>
          <a:p>
            <a:r>
              <a:rPr lang="ru-RU" dirty="0" smtClean="0"/>
              <a:t>Синодик Церкви </a:t>
            </a:r>
            <a:r>
              <a:rPr lang="ru-RU" dirty="0" err="1" smtClean="0"/>
              <a:t>Козьмы</a:t>
            </a:r>
            <a:r>
              <a:rPr lang="ru-RU" dirty="0" smtClean="0"/>
              <a:t> и Демьяна с </a:t>
            </a:r>
            <a:r>
              <a:rPr lang="ru-RU" dirty="0" err="1" smtClean="0"/>
              <a:t>Примостья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Меч тяжелый Гавриила,</a:t>
            </a:r>
          </a:p>
          <a:p>
            <a:pPr>
              <a:buNone/>
            </a:pPr>
            <a:r>
              <a:rPr lang="ru-RU" sz="2800" dirty="0" smtClean="0"/>
              <a:t>Златоверхий наш собор,</a:t>
            </a:r>
          </a:p>
          <a:p>
            <a:pPr>
              <a:buNone/>
            </a:pPr>
            <a:r>
              <a:rPr lang="ru-RU" sz="2800" dirty="0" smtClean="0"/>
              <a:t>Князя Д</a:t>
            </a:r>
            <a:r>
              <a:rPr lang="en-US" sz="2800" dirty="0" smtClean="0">
                <a:latin typeface="Cambria" pitchFamily="18" charset="0"/>
              </a:rPr>
              <a:t>ó</a:t>
            </a:r>
            <a:r>
              <a:rPr lang="ru-RU" sz="2800" dirty="0" err="1" smtClean="0"/>
              <a:t>вмонта</a:t>
            </a:r>
            <a:r>
              <a:rPr lang="ru-RU" sz="2800" dirty="0" smtClean="0"/>
              <a:t> могила,</a:t>
            </a:r>
          </a:p>
          <a:p>
            <a:pPr>
              <a:buNone/>
            </a:pPr>
            <a:r>
              <a:rPr lang="ru-RU" sz="2800" dirty="0" smtClean="0"/>
              <a:t>Запах древности, простор…</a:t>
            </a:r>
          </a:p>
          <a:p>
            <a:pPr>
              <a:buNone/>
            </a:pPr>
            <a:r>
              <a:rPr lang="ru-RU" sz="2400" dirty="0" smtClean="0"/>
              <a:t>         («Старый и новый Псков» А. Н. Яхонтов)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имени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Довмонт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000240"/>
            <a:ext cx="8786842" cy="401956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Daumantas</a:t>
            </a:r>
            <a:r>
              <a:rPr lang="en-US" sz="3600" dirty="0" smtClean="0"/>
              <a:t>: </a:t>
            </a:r>
            <a:r>
              <a:rPr lang="en-US" sz="3200" dirty="0" err="1" smtClean="0"/>
              <a:t>daug</a:t>
            </a:r>
            <a:r>
              <a:rPr lang="en-US" sz="3200" dirty="0" smtClean="0"/>
              <a:t> – ‘</a:t>
            </a:r>
            <a:r>
              <a:rPr lang="ru-RU" sz="3200" dirty="0" smtClean="0"/>
              <a:t>много</a:t>
            </a:r>
            <a:r>
              <a:rPr lang="en-US" sz="3200" dirty="0" smtClean="0"/>
              <a:t>’, manta – ‘</a:t>
            </a:r>
            <a:r>
              <a:rPr lang="ru-RU" sz="3200" dirty="0" smtClean="0"/>
              <a:t>богатство</a:t>
            </a:r>
            <a:r>
              <a:rPr lang="en-US" sz="3200" dirty="0" smtClean="0"/>
              <a:t>’</a:t>
            </a:r>
            <a:endParaRPr lang="ru-RU" sz="3200" dirty="0" smtClean="0"/>
          </a:p>
          <a:p>
            <a:pPr algn="ctr">
              <a:buFont typeface="Wingdings"/>
              <a:buChar char="à"/>
            </a:pPr>
            <a:r>
              <a:rPr lang="en-US" sz="3200" dirty="0" smtClean="0">
                <a:sym typeface="Wingdings" pitchFamily="2" charset="2"/>
              </a:rPr>
              <a:t>‘</a:t>
            </a:r>
            <a:r>
              <a:rPr lang="ru-RU" sz="3200" dirty="0" smtClean="0">
                <a:sym typeface="Wingdings" pitchFamily="2" charset="2"/>
              </a:rPr>
              <a:t>имеющий много богатств</a:t>
            </a:r>
            <a:r>
              <a:rPr lang="en-US" sz="3200" dirty="0" smtClean="0">
                <a:sym typeface="Wingdings" pitchFamily="2" charset="2"/>
              </a:rPr>
              <a:t>’</a:t>
            </a:r>
            <a:r>
              <a:rPr lang="ru-RU" sz="3200" dirty="0" smtClean="0">
                <a:sym typeface="Wingdings" pitchFamily="2" charset="2"/>
              </a:rPr>
              <a:t>.</a:t>
            </a:r>
          </a:p>
          <a:p>
            <a:pPr algn="ctr">
              <a:buNone/>
            </a:pPr>
            <a:endParaRPr lang="en-US" sz="32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err="1" smtClean="0">
                <a:sym typeface="Wingdings" pitchFamily="2" charset="2"/>
              </a:rPr>
              <a:t>Daumantas</a:t>
            </a:r>
            <a:r>
              <a:rPr lang="ru-RU" sz="3600" dirty="0" smtClean="0">
                <a:sym typeface="Wingdings" pitchFamily="2" charset="2"/>
              </a:rPr>
              <a:t> </a:t>
            </a:r>
            <a:r>
              <a:rPr lang="ru-RU" sz="3200" dirty="0" smtClean="0">
                <a:sym typeface="Wingdings" pitchFamily="2" charset="2"/>
              </a:rPr>
              <a:t>–</a:t>
            </a:r>
            <a:r>
              <a:rPr lang="en-US" sz="3200" dirty="0" smtClean="0">
                <a:sym typeface="Wingdings" pitchFamily="2" charset="2"/>
              </a:rPr>
              <a:t> ‘</a:t>
            </a:r>
            <a:r>
              <a:rPr lang="ru-RU" sz="3200" dirty="0" smtClean="0">
                <a:sym typeface="Wingdings" pitchFamily="2" charset="2"/>
              </a:rPr>
              <a:t>острие меча</a:t>
            </a:r>
            <a:r>
              <a:rPr lang="en-US" sz="3200" dirty="0" smtClean="0">
                <a:sym typeface="Wingdings" pitchFamily="2" charset="2"/>
              </a:rPr>
              <a:t>’</a:t>
            </a:r>
            <a:r>
              <a:rPr lang="ru-RU" sz="3200" dirty="0" smtClean="0">
                <a:sym typeface="Wingdings" pitchFamily="2" charset="2"/>
              </a:rPr>
              <a:t>.</a:t>
            </a:r>
            <a:endParaRPr lang="en-US" sz="32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71538" y="578645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Советская историческая энциклопедия (1964 г.)</a:t>
            </a:r>
            <a:endParaRPr lang="ru-RU" sz="2400" dirty="0"/>
          </a:p>
        </p:txBody>
      </p:sp>
      <p:pic>
        <p:nvPicPr>
          <p:cNvPr id="7" name="Содержимое 6" descr="Советская историческая энциклопедия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500042"/>
            <a:ext cx="5929354" cy="5199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d0Spemttew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2214554"/>
            <a:ext cx="6823382" cy="1876430"/>
          </a:xfrm>
        </p:spPr>
      </p:pic>
      <p:sp>
        <p:nvSpPr>
          <p:cNvPr id="5" name="TextBox 4"/>
          <p:cNvSpPr txBox="1"/>
          <p:nvPr/>
        </p:nvSpPr>
        <p:spPr>
          <a:xfrm>
            <a:off x="857224" y="5429264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Большая советская энциклопедия (1964 г.)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juOid0nM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759966"/>
            <a:ext cx="5205430" cy="4734940"/>
          </a:xfrm>
        </p:spPr>
      </p:pic>
      <p:sp>
        <p:nvSpPr>
          <p:cNvPr id="5" name="TextBox 4"/>
          <p:cNvSpPr txBox="1"/>
          <p:nvPr/>
        </p:nvSpPr>
        <p:spPr>
          <a:xfrm>
            <a:off x="1000100" y="5786454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Советский энциклопедический словарь (1979 г.)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592933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Википедия</a:t>
            </a:r>
            <a:r>
              <a:rPr lang="ru-RU" sz="2400" dirty="0" smtClean="0"/>
              <a:t> – свободная энциклопедия в сети Интернет</a:t>
            </a:r>
            <a:endParaRPr lang="ru-RU" sz="2400" dirty="0"/>
          </a:p>
        </p:txBody>
      </p:sp>
      <p:pic>
        <p:nvPicPr>
          <p:cNvPr id="7" name="Содержимое 6" descr="википедия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642918"/>
            <a:ext cx="5267574" cy="50182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у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410811"/>
            <a:ext cx="6694036" cy="5018453"/>
          </a:xfrm>
        </p:spPr>
      </p:pic>
      <p:sp>
        <p:nvSpPr>
          <p:cNvPr id="5" name="TextBox 4"/>
          <p:cNvSpPr txBox="1"/>
          <p:nvPr/>
        </p:nvSpPr>
        <p:spPr>
          <a:xfrm>
            <a:off x="857224" y="564357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Словарь русских личных имен (2000 г.)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00562" y="485776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Миниатюры </a:t>
            </a:r>
            <a:endParaRPr lang="ru-RU" dirty="0"/>
          </a:p>
        </p:txBody>
      </p:sp>
      <p:pic>
        <p:nvPicPr>
          <p:cNvPr id="9" name="Содержимое 8" descr="Безымяныный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7714"/>
          <a:stretch>
            <a:fillRect/>
          </a:stretch>
        </p:blipFill>
        <p:spPr>
          <a:xfrm>
            <a:off x="1239819" y="1857364"/>
            <a:ext cx="6475453" cy="4857784"/>
          </a:xfrm>
        </p:spPr>
      </p:pic>
      <p:sp>
        <p:nvSpPr>
          <p:cNvPr id="6" name="TextBox 5"/>
          <p:cNvSpPr txBox="1"/>
          <p:nvPr/>
        </p:nvSpPr>
        <p:spPr>
          <a:xfrm>
            <a:off x="428596" y="258055"/>
            <a:ext cx="828680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Лицевой свод Ивана Грозного </a:t>
            </a:r>
          </a:p>
          <a:p>
            <a:pPr algn="ctr"/>
            <a:endParaRPr lang="ru-RU" sz="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dirty="0" smtClean="0"/>
              <a:t>– это летописный свод событий мировой и особенно русской истории, который создан в </a:t>
            </a:r>
            <a:r>
              <a:rPr lang="ru-RU" sz="2000" b="1" dirty="0" smtClean="0"/>
              <a:t>60–70-х годах </a:t>
            </a:r>
            <a:r>
              <a:rPr lang="en-US" sz="2000" b="1" dirty="0" smtClean="0"/>
              <a:t>XVI </a:t>
            </a:r>
            <a:r>
              <a:rPr lang="ru-RU" sz="2000" b="1" dirty="0" smtClean="0"/>
              <a:t>века </a:t>
            </a:r>
            <a:r>
              <a:rPr lang="ru-RU" sz="2000" dirty="0" smtClean="0"/>
              <a:t>специально для царской библиотеки в единственном экземпляре.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25388"/>
            <a:ext cx="7758138" cy="84615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Памятники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XVI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века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214454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Общерусские:</a:t>
            </a:r>
          </a:p>
          <a:p>
            <a:r>
              <a:rPr lang="ru-RU" dirty="0" smtClean="0"/>
              <a:t>Лицевой свод Ивана Грозного;</a:t>
            </a:r>
          </a:p>
          <a:p>
            <a:r>
              <a:rPr lang="ru-RU" dirty="0" smtClean="0"/>
              <a:t>Архангельский список сокращенной Литовской летописи.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u="sng" dirty="0" smtClean="0"/>
              <a:t>Псковские:</a:t>
            </a:r>
          </a:p>
          <a:p>
            <a:r>
              <a:rPr lang="ru-RU" dirty="0" err="1" smtClean="0"/>
              <a:t>Строевский</a:t>
            </a:r>
            <a:r>
              <a:rPr lang="ru-RU" dirty="0" smtClean="0"/>
              <a:t> список Псковской 3 летописи;</a:t>
            </a:r>
          </a:p>
          <a:p>
            <a:r>
              <a:rPr lang="ru-RU" dirty="0" smtClean="0"/>
              <a:t>Сказание о </a:t>
            </a:r>
            <a:r>
              <a:rPr lang="ru-RU" dirty="0" err="1" smtClean="0"/>
              <a:t>Мирожской</a:t>
            </a:r>
            <a:r>
              <a:rPr lang="ru-RU" dirty="0" smtClean="0"/>
              <a:t> иконе.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2">
      <a:dk1>
        <a:sysClr val="windowText" lastClr="000000"/>
      </a:dk1>
      <a:lt1>
        <a:srgbClr val="FFEFC9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316</TotalTime>
  <Words>262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Имя князя Довмонта</vt:lpstr>
      <vt:lpstr>Значение имени Довмонт</vt:lpstr>
      <vt:lpstr>Слайд 3</vt:lpstr>
      <vt:lpstr>Слайд 4</vt:lpstr>
      <vt:lpstr>Слайд 5</vt:lpstr>
      <vt:lpstr>Слайд 6</vt:lpstr>
      <vt:lpstr>Слайд 7</vt:lpstr>
      <vt:lpstr>Слайд 8</vt:lpstr>
      <vt:lpstr>Памятники XVI века</vt:lpstr>
      <vt:lpstr>Списки  «Повести о Довмонте» (XVII век)</vt:lpstr>
      <vt:lpstr>Синодик  – это книга-помяник, куда вписываются имена для поминовения на литургиях.</vt:lpstr>
      <vt:lpstr>Псковские синодики XVII века</vt:lpstr>
      <vt:lpstr>Псковские синодики XVIII века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князя Довмонта</dc:title>
  <dc:creator>admp</dc:creator>
  <cp:lastModifiedBy>Alexander</cp:lastModifiedBy>
  <cp:revision>32</cp:revision>
  <dcterms:created xsi:type="dcterms:W3CDTF">2016-05-08T11:51:45Z</dcterms:created>
  <dcterms:modified xsi:type="dcterms:W3CDTF">2016-11-06T17:26:40Z</dcterms:modified>
</cp:coreProperties>
</file>