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64" r:id="rId5"/>
    <p:sldId id="262" r:id="rId6"/>
    <p:sldId id="265" r:id="rId7"/>
    <p:sldId id="257" r:id="rId8"/>
    <p:sldId id="261" r:id="rId9"/>
    <p:sldId id="260" r:id="rId10"/>
    <p:sldId id="259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Russian Language in the United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Rachel </a:t>
            </a:r>
            <a:r>
              <a:rPr lang="en-US" dirty="0" err="1" smtClean="0"/>
              <a:t>swyhart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 Years of Study Begin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62" y="3169227"/>
            <a:ext cx="3837071" cy="3416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0" y="3303270"/>
            <a:ext cx="4137892" cy="2327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33" y="3116233"/>
            <a:ext cx="3774265" cy="2853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9148" y="2742161"/>
            <a:ext cx="2061556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Чебурашка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3920" y="2557495"/>
            <a:ext cx="262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Маша и </a:t>
            </a:r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05956" y="2545481"/>
            <a:ext cx="2901142" cy="38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Ёжик </a:t>
            </a:r>
            <a:r>
              <a:rPr lang="ru-RU" dirty="0"/>
              <a:t>в тумане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Pskov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033" y="1968900"/>
            <a:ext cx="3903778" cy="23407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52" y="2211186"/>
            <a:ext cx="2826148" cy="4713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45" y="2594348"/>
            <a:ext cx="5953107" cy="3569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59" y="4309642"/>
            <a:ext cx="3903778" cy="23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3" y="2725964"/>
            <a:ext cx="8825659" cy="3416300"/>
          </a:xfrm>
        </p:spPr>
        <p:txBody>
          <a:bodyPr/>
          <a:lstStyle/>
          <a:p>
            <a:r>
              <a:rPr lang="en-US" dirty="0" smtClean="0"/>
              <a:t>Russian Language (1)</a:t>
            </a:r>
          </a:p>
          <a:p>
            <a:r>
              <a:rPr lang="en-US" dirty="0" smtClean="0"/>
              <a:t>Russian Language (2)</a:t>
            </a:r>
          </a:p>
          <a:p>
            <a:r>
              <a:rPr lang="en-US" dirty="0" smtClean="0"/>
              <a:t>Russia’s Modern History</a:t>
            </a:r>
          </a:p>
          <a:p>
            <a:r>
              <a:rPr lang="en-US" dirty="0" smtClean="0"/>
              <a:t>Cultural Studies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Local Linguistics</a:t>
            </a:r>
          </a:p>
          <a:p>
            <a:r>
              <a:rPr lang="en-US" dirty="0" smtClean="0"/>
              <a:t>Contemporary Political Issues</a:t>
            </a:r>
          </a:p>
          <a:p>
            <a:r>
              <a:rPr lang="en-US" dirty="0" smtClean="0"/>
              <a:t>Political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Language Barriers Being Broken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833" y="1756481"/>
            <a:ext cx="4240999" cy="56546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20" y="2401768"/>
            <a:ext cx="3273069" cy="436409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654665" y="2401768"/>
            <a:ext cx="8825659" cy="4134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Argentina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Uzbekistan</a:t>
            </a:r>
          </a:p>
          <a:p>
            <a:r>
              <a:rPr lang="en-US" dirty="0" smtClean="0"/>
              <a:t>Turkmenistan</a:t>
            </a:r>
          </a:p>
          <a:p>
            <a:r>
              <a:rPr lang="en-US" dirty="0" smtClean="0"/>
              <a:t>Moldova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Costa Rica</a:t>
            </a:r>
          </a:p>
          <a:p>
            <a:r>
              <a:rPr lang="en-US" dirty="0" smtClean="0"/>
              <a:t>The Netherlands</a:t>
            </a:r>
          </a:p>
          <a:p>
            <a:r>
              <a:rPr lang="en-US" dirty="0" smtClean="0"/>
              <a:t>Finland</a:t>
            </a:r>
          </a:p>
          <a:p>
            <a:r>
              <a:rPr lang="en-US" dirty="0" smtClean="0"/>
              <a:t>Turkey</a:t>
            </a:r>
          </a:p>
          <a:p>
            <a:r>
              <a:rPr lang="en-US" dirty="0" smtClean="0"/>
              <a:t>Africa</a:t>
            </a:r>
          </a:p>
          <a:p>
            <a:r>
              <a:rPr lang="en-US" dirty="0" smtClean="0"/>
              <a:t>Afghanistan</a:t>
            </a:r>
          </a:p>
          <a:p>
            <a:r>
              <a:rPr lang="en-US" dirty="0" smtClean="0"/>
              <a:t>And, of course, Russia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Conclusion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680632"/>
            <a:ext cx="9638233" cy="5326936"/>
          </a:xfrm>
        </p:spPr>
      </p:pic>
    </p:spTree>
    <p:extLst>
      <p:ext uri="{BB962C8B-B14F-4D97-AF65-F5344CB8AC3E}">
        <p14:creationId xmlns:p14="http://schemas.microsoft.com/office/powerpoint/2010/main" val="22999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очень </a:t>
            </a:r>
            <a:r>
              <a:rPr lang="ru-RU" dirty="0" smtClean="0"/>
              <a:t>приятно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617" y="2668385"/>
            <a:ext cx="3367169" cy="34163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My name is Rachel Swyhart, and I’m from the United States of America. </a:t>
            </a:r>
          </a:p>
          <a:p>
            <a:r>
              <a:rPr lang="en-US" dirty="0"/>
              <a:t>I’ve studied </a:t>
            </a:r>
            <a:r>
              <a:rPr lang="en-US" dirty="0" smtClean="0"/>
              <a:t>British Literature, Art, and Russian as a Foreign Language for 3 years.</a:t>
            </a:r>
          </a:p>
          <a:p>
            <a:r>
              <a:rPr lang="en-US" dirty="0" smtClean="0"/>
              <a:t>I will graduate from Ferrum College, Virginia, in May 2017.</a:t>
            </a:r>
          </a:p>
          <a:p>
            <a:r>
              <a:rPr lang="en-US" dirty="0"/>
              <a:t>I’m 21 years old.</a:t>
            </a:r>
          </a:p>
          <a:p>
            <a:r>
              <a:rPr lang="en-US" dirty="0"/>
              <a:t>I was born in Sparta, New </a:t>
            </a:r>
            <a:r>
              <a:rPr lang="en-US" dirty="0" smtClean="0"/>
              <a:t>Jersey and </a:t>
            </a:r>
            <a:r>
              <a:rPr lang="en-US" dirty="0"/>
              <a:t>I have lived in Virginia for 16 years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81" y="638450"/>
            <a:ext cx="3565958" cy="6123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53" y="2668385"/>
            <a:ext cx="4810265" cy="31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" y="2427314"/>
            <a:ext cx="2424806" cy="4310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92" y="2498589"/>
            <a:ext cx="2384714" cy="4239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18" y="543327"/>
            <a:ext cx="3941437" cy="2962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13" y="3686270"/>
            <a:ext cx="5425440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Artist, Author, Linguist?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24" y="3235269"/>
            <a:ext cx="2612046" cy="3416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70" y="2488120"/>
            <a:ext cx="3770726" cy="4369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799"/>
            <a:ext cx="2658574" cy="337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96" y="2157298"/>
            <a:ext cx="3321704" cy="44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Virginia, USA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1" y="2337493"/>
            <a:ext cx="24439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 grew up in </a:t>
            </a:r>
            <a:r>
              <a:rPr lang="en-US" sz="1600" b="1" dirty="0" smtClean="0"/>
              <a:t>Lynchburg,</a:t>
            </a:r>
            <a:r>
              <a:rPr lang="en-US" sz="1600" dirty="0" smtClean="0"/>
              <a:t> or </a:t>
            </a:r>
          </a:p>
          <a:p>
            <a:pPr algn="ctr"/>
            <a:r>
              <a:rPr lang="en-US" sz="1600" i="1" dirty="0" smtClean="0"/>
              <a:t>The Heart of Virginia.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The star close to Lynchburg is </a:t>
            </a:r>
            <a:r>
              <a:rPr lang="en-US" sz="1600" b="1" dirty="0" smtClean="0"/>
              <a:t>Rustburg</a:t>
            </a:r>
            <a:r>
              <a:rPr lang="en-US" sz="1600" dirty="0" smtClean="0"/>
              <a:t>, where I live now.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The second star is where my college is – </a:t>
            </a:r>
            <a:r>
              <a:rPr lang="en-US" sz="1600" b="1" dirty="0" smtClean="0"/>
              <a:t>Ferrum College</a:t>
            </a:r>
            <a:r>
              <a:rPr lang="en-US" sz="1600" dirty="0" smtClean="0"/>
              <a:t>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 Virginia is a state where the</a:t>
            </a:r>
            <a:r>
              <a:rPr lang="en-US" sz="1600" b="1" dirty="0" smtClean="0"/>
              <a:t> American </a:t>
            </a:r>
            <a:r>
              <a:rPr lang="en-US" sz="1600" b="1" dirty="0"/>
              <a:t>Civil War </a:t>
            </a:r>
            <a:r>
              <a:rPr lang="en-US" sz="1600" dirty="0" smtClean="0"/>
              <a:t>was fought from April </a:t>
            </a:r>
            <a:r>
              <a:rPr lang="en-US" sz="1600" dirty="0"/>
              <a:t>12, 1861 – May 9, </a:t>
            </a:r>
            <a:r>
              <a:rPr lang="en-US" sz="1600" dirty="0" smtClean="0"/>
              <a:t>1865.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7493"/>
            <a:ext cx="8953389" cy="4335831"/>
          </a:xfrm>
        </p:spPr>
      </p:pic>
    </p:spTree>
    <p:extLst>
      <p:ext uri="{BB962C8B-B14F-4D97-AF65-F5344CB8AC3E}">
        <p14:creationId xmlns:p14="http://schemas.microsoft.com/office/powerpoint/2010/main" val="19982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Language in The USA?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899" y="2661689"/>
            <a:ext cx="8825659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Bell MT" panose="02020503060305020303" pitchFamily="18" charset="0"/>
              </a:rPr>
              <a:t>?</a:t>
            </a:r>
            <a:endParaRPr lang="en-US" sz="199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THERE IS ALMOST NONE!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665" y="2603500"/>
            <a:ext cx="8500948" cy="34163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America, we hear nothing about </a:t>
            </a:r>
            <a:r>
              <a:rPr lang="en-US" dirty="0" smtClean="0"/>
              <a:t>the Russian language or Russia itself except President Putin. </a:t>
            </a:r>
            <a:r>
              <a:rPr lang="en-US" dirty="0" smtClean="0"/>
              <a:t>And all we know about Putin is that apparently he is amazing.</a:t>
            </a:r>
            <a:endParaRPr lang="en-US" dirty="0" smtClean="0"/>
          </a:p>
          <a:p>
            <a:r>
              <a:rPr lang="en-US" dirty="0" smtClean="0"/>
              <a:t>The people, landscape, culture, and especially the language are totally foreign to us!</a:t>
            </a:r>
          </a:p>
          <a:p>
            <a:r>
              <a:rPr lang="en-US" dirty="0" smtClean="0"/>
              <a:t>We have lots of TV shows and movies with Russian characters that are always characterized the same way, but they only ever use Russian words like ‘</a:t>
            </a:r>
            <a:r>
              <a:rPr lang="ru-RU" dirty="0"/>
              <a:t>до свиданья</a:t>
            </a:r>
            <a:r>
              <a:rPr lang="en-US" dirty="0" smtClean="0"/>
              <a:t>,’ or short phrases of the language to intimidate the audience</a:t>
            </a:r>
            <a:r>
              <a:rPr lang="en-US" dirty="0" smtClean="0"/>
              <a:t>. Often thugs, gangs, or hit men are portrayed as strong Russian men (and the women, of course, are always devastatingly beautiful).</a:t>
            </a:r>
            <a:endParaRPr lang="en-US" dirty="0" smtClean="0"/>
          </a:p>
          <a:p>
            <a:r>
              <a:rPr lang="en-US" dirty="0" smtClean="0"/>
              <a:t>Yes, things are really that bad.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Schools Currently Teaching Russian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We have information </a:t>
            </a:r>
            <a:r>
              <a:rPr lang="en-US" dirty="0" smtClean="0"/>
              <a:t>on (only)</a:t>
            </a:r>
            <a:r>
              <a:rPr lang="en-US" dirty="0"/>
              <a:t> </a:t>
            </a:r>
            <a:r>
              <a:rPr lang="en-US" b="1" dirty="0"/>
              <a:t>288</a:t>
            </a:r>
            <a:r>
              <a:rPr lang="en-US" dirty="0"/>
              <a:t> schools that teach Russian in the US. In the past, grant funding has allowed for free, bulk distribution of </a:t>
            </a:r>
            <a:r>
              <a:rPr lang="en-US" i="1" dirty="0"/>
              <a:t>Russian Life</a:t>
            </a:r>
            <a:r>
              <a:rPr lang="en-US" dirty="0"/>
              <a:t> to many of these schools, through our Language Through Culture Program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An estimated </a:t>
            </a:r>
            <a:r>
              <a:rPr lang="en-US" b="1" dirty="0" smtClean="0"/>
              <a:t>80</a:t>
            </a:r>
            <a:r>
              <a:rPr lang="en-US" dirty="0" smtClean="0"/>
              <a:t> of these schools are not colleges or universities. </a:t>
            </a:r>
          </a:p>
          <a:p>
            <a:r>
              <a:rPr lang="en-US" dirty="0" smtClean="0"/>
              <a:t>So, Russian is mostly taught at the college level, where Russian programs are quite small or passed over for funding in place of languages like Latin, French, German, and Chinese. </a:t>
            </a:r>
          </a:p>
          <a:p>
            <a:r>
              <a:rPr lang="en-US" dirty="0" smtClean="0"/>
              <a:t>The top universities teaching Russian are </a:t>
            </a:r>
            <a:r>
              <a:rPr lang="en-US" b="1" dirty="0" smtClean="0"/>
              <a:t>Stanford</a:t>
            </a:r>
            <a:r>
              <a:rPr lang="en-US" dirty="0" smtClean="0"/>
              <a:t> and </a:t>
            </a:r>
            <a:r>
              <a:rPr lang="en-US" b="1" dirty="0" smtClean="0"/>
              <a:t>Yale</a:t>
            </a:r>
            <a:r>
              <a:rPr lang="en-US" dirty="0" smtClean="0"/>
              <a:t>, two of the biggest and most affluent schools in America.</a:t>
            </a:r>
          </a:p>
          <a:p>
            <a:r>
              <a:rPr lang="en-US" dirty="0" smtClean="0"/>
              <a:t>Most colleges teaching Russian are in New York, California, Massachusetts, or out in the Mid-West.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Ferrum College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2" y="2039975"/>
            <a:ext cx="4140464" cy="24107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0" y="1930014"/>
            <a:ext cx="5471853" cy="2390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6" y="4234055"/>
            <a:ext cx="4577540" cy="257486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66" y="4184977"/>
            <a:ext cx="4752041" cy="26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907</TotalTime>
  <Words>368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Bell MT</vt:lpstr>
      <vt:lpstr>Century Gothic</vt:lpstr>
      <vt:lpstr>Wingdings 3</vt:lpstr>
      <vt:lpstr>Ion Boardroom</vt:lpstr>
      <vt:lpstr>Russian Language in the United States</vt:lpstr>
      <vt:lpstr>очень приятно!</vt:lpstr>
      <vt:lpstr>PowerPoint Presentation</vt:lpstr>
      <vt:lpstr>Artist, Author, Linguist?</vt:lpstr>
      <vt:lpstr>Virginia, USA</vt:lpstr>
      <vt:lpstr>Russian Language in The USA?</vt:lpstr>
      <vt:lpstr>THERE IS ALMOST NONE!</vt:lpstr>
      <vt:lpstr>Schools Currently Teaching Russian in the USA</vt:lpstr>
      <vt:lpstr>Ferrum College</vt:lpstr>
      <vt:lpstr>4 Years of Study Begin</vt:lpstr>
      <vt:lpstr>Pskov</vt:lpstr>
      <vt:lpstr>Current Classes</vt:lpstr>
      <vt:lpstr>       Language Barriers Being Broken</vt:lpstr>
      <vt:lpstr>In 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Language of the United States</dc:title>
  <dc:creator>Rachel Swyhart</dc:creator>
  <cp:lastModifiedBy>Rachel Swyhart</cp:lastModifiedBy>
  <cp:revision>34</cp:revision>
  <dcterms:created xsi:type="dcterms:W3CDTF">2016-10-17T15:29:27Z</dcterms:created>
  <dcterms:modified xsi:type="dcterms:W3CDTF">2016-10-18T06:41:53Z</dcterms:modified>
</cp:coreProperties>
</file>